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1" r:id="rId2"/>
    <p:sldId id="322" r:id="rId3"/>
    <p:sldId id="323" r:id="rId4"/>
    <p:sldId id="289" r:id="rId5"/>
    <p:sldId id="295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7" r:id="rId16"/>
    <p:sldId id="308" r:id="rId17"/>
    <p:sldId id="315" r:id="rId18"/>
    <p:sldId id="316" r:id="rId19"/>
    <p:sldId id="317" r:id="rId20"/>
    <p:sldId id="318" r:id="rId21"/>
    <p:sldId id="319" r:id="rId22"/>
    <p:sldId id="320" r:id="rId23"/>
    <p:sldId id="326" r:id="rId24"/>
    <p:sldId id="31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C63C-EE8B-4008-AB86-25851FC08ABE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F302-9980-43E8-817C-7DC86685C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BFCC-644E-4059-B3D8-7F757029C9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00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8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7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7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8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2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9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1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0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3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F302-9980-43E8-817C-7DC86685CD1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0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9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8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7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1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9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7EC2-4735-42F8-B429-54FF9D6BE16B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2392-7185-443D-8D12-F2ACE0839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4.xml"/><Relationship Id="rId7" Type="http://schemas.openxmlformats.org/officeDocument/2006/relationships/image" Target="../media/image5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hyperlink" Target="https://russo-travel.ru/landmark/sergiev-posad/troitse-sergieva-lavra/" TargetMode="External"/><Relationship Id="rId18" Type="http://schemas.openxmlformats.org/officeDocument/2006/relationships/hyperlink" Target="https://posmotrim.by/article/ferapontov-monastyr1.html" TargetMode="External"/><Relationship Id="rId26" Type="http://schemas.openxmlformats.org/officeDocument/2006/relationships/hyperlink" Target="https://tatmitropolia.ru/all_publications/publication/?id=69413" TargetMode="External"/><Relationship Id="rId39" Type="http://schemas.openxmlformats.org/officeDocument/2006/relationships/hyperlink" Target="https://www.poptop.fm/nikopol/artists/videograf/" TargetMode="External"/><Relationship Id="rId3" Type="http://schemas.openxmlformats.org/officeDocument/2006/relationships/hyperlink" Target="https://vseprootpusk.ru/top-9-stran-po-chislu-obektov-vsemirnogo-naslediya-yunesko-v-2020" TargetMode="External"/><Relationship Id="rId21" Type="http://schemas.openxmlformats.org/officeDocument/2006/relationships/hyperlink" Target="https://tonkosti.ru/%D0%9D%D0%BE%D0%B2%D0%BE%D0%B4%D0%B5%D0%B2%D0%B8%D1%87%D0%B8%D0%B9_%D0%BC%D0%BE%D0%BD%D0%B0%D1%81%D1%82%D1%8B%D1%80%D1%8C" TargetMode="External"/><Relationship Id="rId34" Type="http://schemas.openxmlformats.org/officeDocument/2006/relationships/hyperlink" Target="https://www.pngitem.com/middle/ihhhxhh_movie-projector-movie-camera-cinema-cartoon-camra-cinma/" TargetMode="External"/><Relationship Id="rId42" Type="http://schemas.openxmlformats.org/officeDocument/2006/relationships/hyperlink" Target="https://www.culture.ru/news/51962/khersones-tavricheskii-vernuli-muzeishikam" TargetMode="External"/><Relationship Id="rId47" Type="http://schemas.openxmlformats.org/officeDocument/2006/relationships/hyperlink" Target="https://radiovera.ru/hramyi-moego-goroda-hram-vozneseniya-gospodnya-v-kolomenskom.html#9a9db5bd9776c7a5a2eb1fa51235153c" TargetMode="External"/><Relationship Id="rId7" Type="http://schemas.openxmlformats.org/officeDocument/2006/relationships/hyperlink" Target="https://gawain.ru/arhitekturnyiy-ansambl-kizhskogo-pogosta-rossiya.php" TargetMode="External"/><Relationship Id="rId12" Type="http://schemas.openxmlformats.org/officeDocument/2006/relationships/hyperlink" Target="http://www.patriarchia.ru/db/text/248314.html" TargetMode="External"/><Relationship Id="rId17" Type="http://schemas.openxmlformats.org/officeDocument/2006/relationships/hyperlink" Target="https://www.kidsreview.ru/kazan/catalog/kazanskii-kreml-istoriko-arkhitekturnyi-i-khudozhestvennyi-muzei-zapovednik-kazan" TargetMode="External"/><Relationship Id="rId25" Type="http://schemas.openxmlformats.org/officeDocument/2006/relationships/hyperlink" Target="http://www.russian-travels.ru/?p=623" TargetMode="External"/><Relationship Id="rId33" Type="http://schemas.openxmlformats.org/officeDocument/2006/relationships/hyperlink" Target="https://www.pngitem.com/middle/hwwJiiw_lights-action-just-a-lights-camera-action-animated/" TargetMode="External"/><Relationship Id="rId38" Type="http://schemas.openxmlformats.org/officeDocument/2006/relationships/hyperlink" Target="https://kalmykoff.ru/siemka.html" TargetMode="External"/><Relationship Id="rId46" Type="http://schemas.openxmlformats.org/officeDocument/2006/relationships/hyperlink" Target="https://ru.dreamstime.com/%D1%81%D1%82%D0%BE%D0%BA%D0%BE%D0%B2%D0%B0%D1%8F-%D1%84%D0%BE%D1%82%D0%BE%D0%B3%D1%80%D0%B0%D1%84%D0%B8%D1%8F-rf-%D1%80%D0%B0%D0%BC%D0%BA%D0%B0-%D0%BF%D0%BB%D0%B5%D0%BD%D0%BA%D0%B8-image729987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arrivo.ru/unesco/istoriko-arhitekturnyiy-kompleks-kazanskogo-kremlya.html" TargetMode="External"/><Relationship Id="rId20" Type="http://schemas.openxmlformats.org/officeDocument/2006/relationships/hyperlink" Target="https://trip-kavkaz.com/dagestan/dostoprimechatelnosti/tsitadel-i-krepostnye-sooruzheniya-derbenta" TargetMode="External"/><Relationship Id="rId29" Type="http://schemas.openxmlformats.org/officeDocument/2006/relationships/hyperlink" Target="https://kafabella.ru/chto-posmotret-v-sevastopole/article_post/khersones-tavricheskiy" TargetMode="External"/><Relationship Id="rId41" Type="http://schemas.openxmlformats.org/officeDocument/2006/relationships/hyperlink" Target="https://austria.mid.ru/ru/russia-austria/russia/phot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kiwand.com/ru/%D0%98%D1%81%D0%B0%D0%B0%D0%BA%D0%B8%D0%B5%D0%B2%D1%81%D0%BA%D0%B0%D1%8F_%D0%BF%D0%BB%D0%BE%D1%89%D0%B0%D0%B4%D1%8C" TargetMode="External"/><Relationship Id="rId11" Type="http://schemas.openxmlformats.org/officeDocument/2006/relationships/hyperlink" Target="https://phototravelguide.ru/belokamennye-pamyatniki-vladimira-i-suzdalya/" TargetMode="External"/><Relationship Id="rId24" Type="http://schemas.openxmlformats.org/officeDocument/2006/relationships/hyperlink" Target="https://ru.wikipedia.org/wiki/%D0%94%D1%83%D0%B3%D0%B0_%D0%A1%D1%82%D1%80%D1%83%D0%B2%D0%B5" TargetMode="External"/><Relationship Id="rId32" Type="http://schemas.openxmlformats.org/officeDocument/2006/relationships/hyperlink" Target="https://turbina.ru/blogs/view/Vse-obekty-YuNESKO-v-Rossii-ili-poznat-stranu-s-Turbinoy-49471/photo1113763" TargetMode="External"/><Relationship Id="rId37" Type="http://schemas.openxmlformats.org/officeDocument/2006/relationships/hyperlink" Target="https://tgstat.ru/channel/@kinovdetalux" TargetMode="External"/><Relationship Id="rId40" Type="http://schemas.openxmlformats.org/officeDocument/2006/relationships/hyperlink" Target="https://www.pinclipart.com/maxpin/oToTTJ/" TargetMode="External"/><Relationship Id="rId45" Type="http://schemas.openxmlformats.org/officeDocument/2006/relationships/hyperlink" Target="https://skyweb.pw/dostoprimechatelnosti-sankt-peterburga/" TargetMode="External"/><Relationship Id="rId5" Type="http://schemas.openxmlformats.org/officeDocument/2006/relationships/hyperlink" Target="https://www.orangesmile.com/extreme/ru/unesco-top-europe/historic-centre-of-saint-petersburg.htm" TargetMode="External"/><Relationship Id="rId15" Type="http://schemas.openxmlformats.org/officeDocument/2006/relationships/hyperlink" Target="https://evereight.ru/moskva/drugie-mesta-ru/cerkvi-i-monastyri/cerkov-vozneseniya-gospodnya-v-kolomenskom/" TargetMode="External"/><Relationship Id="rId23" Type="http://schemas.openxmlformats.org/officeDocument/2006/relationships/hyperlink" Target="https://yarcube.ru/news/culture/dlya-istoricheskogo-tsentra-yaroslavlya-kak-obekta-vsemirnogo-naslediya-yunesko-propishut-plan-upravleniya/" TargetMode="External"/><Relationship Id="rId28" Type="http://schemas.openxmlformats.org/officeDocument/2006/relationships/hyperlink" Target="https://must-see.top/hramy-pskova/" TargetMode="External"/><Relationship Id="rId36" Type="http://schemas.openxmlformats.org/officeDocument/2006/relationships/hyperlink" Target="http://eventspro.ru/node/699" TargetMode="External"/><Relationship Id="rId49" Type="http://schemas.openxmlformats.org/officeDocument/2006/relationships/image" Target="../media/image27.png"/><Relationship Id="rId10" Type="http://schemas.openxmlformats.org/officeDocument/2006/relationships/hyperlink" Target="https://ru.wikipedia.org/wiki/%D0%A1%D0%BE%D0%BB%D0%BE%D0%B2%D0%B5%D1%86%D0%BA%D0%B8%D0%B9_%D0%BC%D0%BE%D0%BD%D0%B0%D1%81%D1%82%D1%8B%D1%80%D1%8C" TargetMode="External"/><Relationship Id="rId19" Type="http://schemas.openxmlformats.org/officeDocument/2006/relationships/hyperlink" Target="http://unesco.ru/unescorussia/sites/s1070/" TargetMode="External"/><Relationship Id="rId31" Type="http://schemas.openxmlformats.org/officeDocument/2006/relationships/hyperlink" Target="http://www.vokrugsveta.ru/article/221001/" TargetMode="External"/><Relationship Id="rId44" Type="http://schemas.openxmlformats.org/officeDocument/2006/relationships/hyperlink" Target="http://poexali.org/puteshestviya/muzey-zapovednik-ostrov-kizhi" TargetMode="External"/><Relationship Id="rId4" Type="http://schemas.openxmlformats.org/officeDocument/2006/relationships/hyperlink" Target="https://ru.wikipedia.org/wiki/%D0%A1%D0%BF%D0%B8%D1%81%D0%BE%D0%BA_%D0%BE%D0%B1%D1%8A%D0%B5%D0%BA%D1%82%D0%BE%D0%B2_%D0%B2%D1%81%D0%B5%D0%BC%D0%B8%D1%80%D0%BD%D0%BE%D0%B3%D0%BE_%D0%BD%D0%B0%D1%81%D0%BB%D0%B5%D0%B4%D0%B8%D1%8F_%D0%AE%D0%9D%D0%95%D0%A1%D0%9A%D0%9E_%D0%B2_%D0%A0%D0%BE%D1%81%D1%81%D0%B8%D0%B8" TargetMode="External"/><Relationship Id="rId9" Type="http://schemas.openxmlformats.org/officeDocument/2006/relationships/hyperlink" Target="https://putidorogi-nn.ru/evropa/878-krasnaya-ploshchad" TargetMode="External"/><Relationship Id="rId14" Type="http://schemas.openxmlformats.org/officeDocument/2006/relationships/hyperlink" Target="https://www.culture.ru/institutes/7825/cerkov-vozneseniya-v-kolomenskom" TargetMode="External"/><Relationship Id="rId22" Type="http://schemas.openxmlformats.org/officeDocument/2006/relationships/hyperlink" Target="http://unesco.ru/unescorussia/sites/s1170/" TargetMode="External"/><Relationship Id="rId27" Type="http://schemas.openxmlformats.org/officeDocument/2006/relationships/hyperlink" Target="http://rublev.com/novosti/v-spisok-vsemirnogo-naslediia-iunesko-vkliucheny-khramy-pskovskoi-arkhitekturnoi-shkoly" TargetMode="External"/><Relationship Id="rId30" Type="http://schemas.openxmlformats.org/officeDocument/2006/relationships/hyperlink" Target="https://architectureguru.ru/ferapontov-monastery/" TargetMode="External"/><Relationship Id="rId35" Type="http://schemas.openxmlformats.org/officeDocument/2006/relationships/hyperlink" Target="https://dlpng.com/png/6839199" TargetMode="External"/><Relationship Id="rId43" Type="http://schemas.openxmlformats.org/officeDocument/2006/relationships/hyperlink" Target="https://www.liveinternet.ru/users/tantana/post123561439/" TargetMode="External"/><Relationship Id="rId48" Type="http://schemas.openxmlformats.org/officeDocument/2006/relationships/slide" Target="slide1.xml"/><Relationship Id="rId8" Type="http://schemas.openxmlformats.org/officeDocument/2006/relationships/hyperlink" Target="https://krasivijmir.ru/rossiya/moskovskij-kreml-i-krasnaya-ploshhad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jpeg"/><Relationship Id="rId18" Type="http://schemas.openxmlformats.org/officeDocument/2006/relationships/slide" Target="slide11.xml"/><Relationship Id="rId26" Type="http://schemas.openxmlformats.org/officeDocument/2006/relationships/slide" Target="slide15.xml"/><Relationship Id="rId39" Type="http://schemas.openxmlformats.org/officeDocument/2006/relationships/image" Target="../media/image23.jpeg"/><Relationship Id="rId3" Type="http://schemas.openxmlformats.org/officeDocument/2006/relationships/image" Target="../media/image4.png"/><Relationship Id="rId21" Type="http://schemas.openxmlformats.org/officeDocument/2006/relationships/image" Target="../media/image14.jpeg"/><Relationship Id="rId34" Type="http://schemas.openxmlformats.org/officeDocument/2006/relationships/slide" Target="slide19.xml"/><Relationship Id="rId42" Type="http://schemas.openxmlformats.org/officeDocument/2006/relationships/image" Target="../media/image25.pn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17" Type="http://schemas.openxmlformats.org/officeDocument/2006/relationships/image" Target="../media/image12.jpeg"/><Relationship Id="rId25" Type="http://schemas.openxmlformats.org/officeDocument/2006/relationships/image" Target="../media/image16.jpeg"/><Relationship Id="rId33" Type="http://schemas.openxmlformats.org/officeDocument/2006/relationships/image" Target="../media/image20.jpeg"/><Relationship Id="rId38" Type="http://schemas.openxmlformats.org/officeDocument/2006/relationships/slide" Target="slide21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29" Type="http://schemas.openxmlformats.org/officeDocument/2006/relationships/image" Target="../media/image18.jpeg"/><Relationship Id="rId41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9.jpeg"/><Relationship Id="rId24" Type="http://schemas.openxmlformats.org/officeDocument/2006/relationships/slide" Target="slide14.xml"/><Relationship Id="rId32" Type="http://schemas.openxmlformats.org/officeDocument/2006/relationships/slide" Target="slide18.xml"/><Relationship Id="rId37" Type="http://schemas.openxmlformats.org/officeDocument/2006/relationships/image" Target="../media/image22.jpeg"/><Relationship Id="rId40" Type="http://schemas.openxmlformats.org/officeDocument/2006/relationships/slide" Target="slide22.xml"/><Relationship Id="rId5" Type="http://schemas.openxmlformats.org/officeDocument/2006/relationships/image" Target="../media/image6.pn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28" Type="http://schemas.openxmlformats.org/officeDocument/2006/relationships/slide" Target="slide16.xml"/><Relationship Id="rId36" Type="http://schemas.openxmlformats.org/officeDocument/2006/relationships/slide" Target="slide20.xml"/><Relationship Id="rId10" Type="http://schemas.openxmlformats.org/officeDocument/2006/relationships/slide" Target="slide7.xml"/><Relationship Id="rId19" Type="http://schemas.openxmlformats.org/officeDocument/2006/relationships/image" Target="../media/image13.jpeg"/><Relationship Id="rId31" Type="http://schemas.openxmlformats.org/officeDocument/2006/relationships/image" Target="../media/image19.jpeg"/><Relationship Id="rId4" Type="http://schemas.openxmlformats.org/officeDocument/2006/relationships/image" Target="../media/image5.gif"/><Relationship Id="rId9" Type="http://schemas.openxmlformats.org/officeDocument/2006/relationships/image" Target="../media/image8.jpeg"/><Relationship Id="rId14" Type="http://schemas.openxmlformats.org/officeDocument/2006/relationships/slide" Target="slide9.xml"/><Relationship Id="rId22" Type="http://schemas.openxmlformats.org/officeDocument/2006/relationships/slide" Target="slide13.xml"/><Relationship Id="rId27" Type="http://schemas.openxmlformats.org/officeDocument/2006/relationships/image" Target="../media/image17.jpeg"/><Relationship Id="rId30" Type="http://schemas.openxmlformats.org/officeDocument/2006/relationships/slide" Target="slide17.xml"/><Relationship Id="rId35" Type="http://schemas.openxmlformats.org/officeDocument/2006/relationships/image" Target="../media/image21.jpeg"/><Relationship Id="rId4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4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4.xm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7" y="29017"/>
            <a:ext cx="9144000" cy="6858000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28733" y="5589476"/>
            <a:ext cx="180978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/>
              <a:t>Н</a:t>
            </a:r>
          </a:p>
          <a:p>
            <a:pPr algn="ctr"/>
            <a:r>
              <a:rPr lang="ru-RU" sz="600" b="1" dirty="0" smtClean="0"/>
              <a:t>А</a:t>
            </a:r>
          </a:p>
          <a:p>
            <a:pPr algn="ctr"/>
            <a:r>
              <a:rPr lang="ru-RU" sz="600" b="1" dirty="0" smtClean="0"/>
              <a:t>В</a:t>
            </a:r>
          </a:p>
          <a:p>
            <a:pPr algn="ctr"/>
            <a:r>
              <a:rPr lang="ru-RU" sz="600" b="1" dirty="0" smtClean="0"/>
              <a:t>И</a:t>
            </a:r>
          </a:p>
          <a:p>
            <a:pPr algn="ctr"/>
            <a:r>
              <a:rPr lang="ru-RU" sz="600" b="1" dirty="0" smtClean="0"/>
              <a:t>Г</a:t>
            </a:r>
          </a:p>
          <a:p>
            <a:pPr algn="ctr"/>
            <a:r>
              <a:rPr lang="ru-RU" sz="600" b="1" dirty="0" smtClean="0"/>
              <a:t>А</a:t>
            </a:r>
          </a:p>
          <a:p>
            <a:pPr algn="ctr"/>
            <a:r>
              <a:rPr lang="ru-RU" sz="600" b="1" dirty="0" smtClean="0"/>
              <a:t>Ц</a:t>
            </a:r>
          </a:p>
          <a:p>
            <a:pPr algn="ctr"/>
            <a:r>
              <a:rPr lang="ru-RU" sz="600" b="1" dirty="0" smtClean="0"/>
              <a:t>И</a:t>
            </a:r>
          </a:p>
          <a:p>
            <a:pPr algn="ctr"/>
            <a:r>
              <a:rPr lang="ru-RU" sz="600" b="1" dirty="0" smtClean="0"/>
              <a:t>Я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392583" y="5681809"/>
            <a:ext cx="180978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/>
              <a:t>Р</a:t>
            </a:r>
          </a:p>
          <a:p>
            <a:pPr algn="ctr"/>
            <a:r>
              <a:rPr lang="ru-RU" sz="600" b="1" dirty="0" smtClean="0"/>
              <a:t>Е</a:t>
            </a:r>
          </a:p>
          <a:p>
            <a:pPr algn="ctr"/>
            <a:r>
              <a:rPr lang="ru-RU" sz="600" b="1" dirty="0" smtClean="0"/>
              <a:t>С</a:t>
            </a:r>
          </a:p>
          <a:p>
            <a:pPr algn="ctr"/>
            <a:r>
              <a:rPr lang="ru-RU" sz="600" b="1" dirty="0" smtClean="0"/>
              <a:t>У</a:t>
            </a:r>
          </a:p>
          <a:p>
            <a:pPr algn="ctr"/>
            <a:r>
              <a:rPr lang="ru-RU" sz="600" b="1" dirty="0" smtClean="0"/>
              <a:t>Р</a:t>
            </a:r>
          </a:p>
          <a:p>
            <a:pPr algn="ctr"/>
            <a:r>
              <a:rPr lang="ru-RU" sz="600" b="1" dirty="0" smtClean="0"/>
              <a:t>С</a:t>
            </a:r>
          </a:p>
          <a:p>
            <a:pPr algn="ctr"/>
            <a:r>
              <a:rPr lang="ru-RU" sz="600" b="1" dirty="0" smtClean="0"/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13837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05"/>
            <a:ext cx="801670" cy="986671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Белокаменные памятники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                    Владимира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и Суздаля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069" y="1310662"/>
            <a:ext cx="907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Владимир и Суздаль </a:t>
            </a:r>
            <a:r>
              <a:rPr lang="ru-RU" dirty="0" smtClean="0"/>
              <a:t>- эти </a:t>
            </a:r>
            <a:r>
              <a:rPr lang="ru-RU" dirty="0"/>
              <a:t>два старинных центра культуры Центральной России занимают важное место в истории становления архитектуры страны. Здесь находится целый ряд величественных культовых и общественных зданий XII-XIII веков, среди которых выделяются Успенский и Дмитриевский соборы и церковь Покрова на Нерли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XII—XIII </a:t>
            </a:r>
            <a:r>
              <a:rPr lang="ru-RU" b="1" dirty="0"/>
              <a:t>века.</a:t>
            </a:r>
          </a:p>
          <a:p>
            <a:r>
              <a:rPr lang="ru-RU" b="1" dirty="0"/>
              <a:t>Год внесения в список Всемирного культурного наследия – </a:t>
            </a:r>
            <a:r>
              <a:rPr lang="ru-RU" b="1" dirty="0" smtClean="0"/>
              <a:t>1992.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6146" name="Picture 2" descr="uspenskij-sobor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203" y="3345052"/>
            <a:ext cx="4349145" cy="31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ozhdestvenskiy-sobor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2"/>
          <a:stretch/>
        </p:blipFill>
        <p:spPr bwMode="auto">
          <a:xfrm>
            <a:off x="2394203" y="3300617"/>
            <a:ext cx="4365001" cy="31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0049" y="34888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Суздаль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350324" y="3104509"/>
            <a:ext cx="4436901" cy="354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35158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Владимир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2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Архитектурный ансамбль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                  Троице-Сергиевой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лавры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05"/>
            <a:ext cx="801670" cy="98667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653" y="1166184"/>
            <a:ext cx="9078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Архитектурный </a:t>
            </a:r>
            <a:r>
              <a:rPr lang="ru-RU" b="1" dirty="0" smtClean="0"/>
              <a:t>ансамбль Троице-Сергиевой лавры </a:t>
            </a:r>
            <a:r>
              <a:rPr lang="ru-RU" dirty="0" smtClean="0"/>
              <a:t>- это </a:t>
            </a:r>
            <a:r>
              <a:rPr lang="ru-RU" dirty="0"/>
              <a:t>яркий пример действующего православного монастыря, обладающего чертами крепости, что вполне соответствовало духу времени его формирования — XV—XVIII векам. В главном храме лавры — Успенском соборе, созданном по образу и подобию одноименного собора Московского Кремля, — находится гробница Бориса Годунова. Среди сокровищ лавры знаменитая икона «Троица» работы Андрея Рублёва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XV—XVIII </a:t>
            </a:r>
            <a:r>
              <a:rPr lang="ru-RU" b="1" dirty="0"/>
              <a:t>века.</a:t>
            </a:r>
          </a:p>
          <a:p>
            <a:r>
              <a:rPr lang="ru-RU" b="1" dirty="0"/>
              <a:t>Год внесения в список Всемирного культурного наследия – </a:t>
            </a:r>
            <a:r>
              <a:rPr lang="ru-RU" b="1" dirty="0" smtClean="0"/>
              <a:t>1993.</a:t>
            </a:r>
            <a:endParaRPr lang="ru-RU" b="1" dirty="0"/>
          </a:p>
          <a:p>
            <a:endParaRPr lang="ru-RU" dirty="0"/>
          </a:p>
        </p:txBody>
      </p:sp>
      <p:pic>
        <p:nvPicPr>
          <p:cNvPr id="7170" name="Picture 2" descr="Свято-Троицкая Сергиева лавр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0439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вято Троице-Сергиева Лавра в Сергиевом Посад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57" r="5678"/>
          <a:stretch/>
        </p:blipFill>
        <p:spPr bwMode="auto">
          <a:xfrm>
            <a:off x="2591780" y="3751507"/>
            <a:ext cx="3960440" cy="26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517169" y="3443571"/>
            <a:ext cx="4115976" cy="32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05"/>
            <a:ext cx="801670" cy="986671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Церковь Вознесения в Коломенском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615" y="993815"/>
            <a:ext cx="90278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Церковь Вознесения </a:t>
            </a:r>
            <a:r>
              <a:rPr lang="ru-RU" dirty="0" smtClean="0"/>
              <a:t>была </a:t>
            </a:r>
            <a:r>
              <a:rPr lang="ru-RU" dirty="0"/>
              <a:t>построена в 1532 году в царском поместье Коломенское вблизи Москвы в ознаменование появления на свет наследника — будущего царя Ивана IV Грозного. Церковь Вознесения, являющаяся одним из самых ранних примеров выполнения в камне традиционного для деревянной архитектуры шатрового завершения, оказала большое влияние на дальнейшее развитие русской церковной архитектуры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XVI </a:t>
            </a:r>
            <a:r>
              <a:rPr lang="ru-RU" b="1" dirty="0"/>
              <a:t>век.</a:t>
            </a:r>
          </a:p>
          <a:p>
            <a:r>
              <a:rPr lang="ru-RU" b="1" dirty="0"/>
              <a:t>Год внесения в список Всемирного культурного наследия – </a:t>
            </a:r>
            <a:r>
              <a:rPr lang="ru-RU" b="1" dirty="0" smtClean="0"/>
              <a:t>1994.</a:t>
            </a:r>
            <a:endParaRPr lang="ru-RU" b="1" dirty="0"/>
          </a:p>
          <a:p>
            <a:endParaRPr lang="ru-RU" dirty="0"/>
          </a:p>
        </p:txBody>
      </p:sp>
      <p:pic>
        <p:nvPicPr>
          <p:cNvPr id="8196" name="Picture 4" descr="Церковь Вознесения Господня в Коломенском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2"/>
          <a:stretch/>
        </p:blipFill>
        <p:spPr bwMode="auto">
          <a:xfrm>
            <a:off x="2443665" y="3341309"/>
            <a:ext cx="4209609" cy="30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adiovera.ru/wp-content/uploads/2014/05/1024px-Pod-senyu-oseni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2344"/>
          <a:stretch/>
        </p:blipFill>
        <p:spPr bwMode="auto">
          <a:xfrm>
            <a:off x="2487014" y="3706054"/>
            <a:ext cx="4169970" cy="26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394724" y="3303833"/>
            <a:ext cx="4354551" cy="33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05"/>
            <a:ext cx="801670" cy="986671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Историко-архитектурный комплекс «Казанский кремль»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562" y="1180698"/>
            <a:ext cx="90042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Возникший на обитаемой с очень давних времён территории, </a:t>
            </a:r>
            <a:r>
              <a:rPr lang="ru-RU" b="1" dirty="0"/>
              <a:t>Казанский кремль </a:t>
            </a:r>
            <a:r>
              <a:rPr lang="ru-RU" dirty="0"/>
              <a:t>ведёт свою историю от мусульманского периода в истории Золотой Орды и Казанского ханства. Он был завоеван в 1552 году Иваном Грозным и стал оплотом православия в Поволжье. Кремль, во многом сохранивший планировку древней татарской крепости и ставший важным центром паломничества, включает выдающиеся исторические здания XVI-XIX веков, построенные на руинах более ранних сооружений X-XVI веков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XVI—XXI </a:t>
            </a:r>
            <a:r>
              <a:rPr lang="ru-RU" b="1" dirty="0"/>
              <a:t>века.</a:t>
            </a:r>
          </a:p>
          <a:p>
            <a:r>
              <a:rPr lang="ru-RU" b="1" dirty="0"/>
              <a:t>Год внесения в список Всемирного культурного наследия – </a:t>
            </a:r>
            <a:r>
              <a:rPr lang="ru-RU" b="1" dirty="0" smtClean="0"/>
              <a:t>2000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img7.arrivo.ru/cfcd/8a/1553/1/russia-flickr.com-Retlaw_Snellac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8299" y="3524188"/>
            <a:ext cx="4882042" cy="29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regions.kidsreview.ru/sites/default/files/styles/oww/public/07/17/2013_-_0133/kazanskiy_kreml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9"/>
          <a:stretch/>
        </p:blipFill>
        <p:spPr bwMode="auto">
          <a:xfrm>
            <a:off x="2055326" y="3664886"/>
            <a:ext cx="4953269" cy="29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017072" y="3478175"/>
            <a:ext cx="5024495" cy="31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Ансамбль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Ферапонтова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монастыря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05"/>
            <a:ext cx="801670" cy="98667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756" y="1200329"/>
            <a:ext cx="90542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Ферапонтов монастырь </a:t>
            </a:r>
            <a:r>
              <a:rPr lang="ru-RU" dirty="0"/>
              <a:t>располагается в Вологодской области, на севере Европейской части России. Это исключительно хорошо сохранившийся православный монастырский комплекс XV—XVII веков, </a:t>
            </a:r>
            <a:r>
              <a:rPr lang="ru-RU" dirty="0" smtClean="0"/>
              <a:t>т. е. </a:t>
            </a:r>
            <a:r>
              <a:rPr lang="ru-RU" dirty="0"/>
              <a:t>периода, имевшего огромное значение для формирования централизованного российского государства и развития его культуры. Архитектура монастыря своеобразна и целостна. В интерьере храма Рождества Богородицы сохранились великолепные настенные фрески Дионисия — величайшего русского художника конца XV века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XV—XVII </a:t>
            </a:r>
            <a:r>
              <a:rPr lang="ru-RU" b="1" dirty="0" smtClean="0"/>
              <a:t>века.</a:t>
            </a:r>
          </a:p>
          <a:p>
            <a:r>
              <a:rPr lang="ru-RU" b="1" dirty="0" smtClean="0"/>
              <a:t>Год </a:t>
            </a:r>
            <a:r>
              <a:rPr lang="ru-RU" b="1" dirty="0"/>
              <a:t>внесения в список Всемирного культурного наследия – </a:t>
            </a:r>
            <a:r>
              <a:rPr lang="ru-RU" b="1" dirty="0" smtClean="0"/>
              <a:t>2000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1028" name="Picture 4" descr="Ферапонтов монастырь, общий вид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823452"/>
            <a:ext cx="4536504" cy="27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ерапонтов монастырь Вологодская об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617" y="3926406"/>
            <a:ext cx="45624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255302" y="3823452"/>
            <a:ext cx="4692961" cy="2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Цитадель, старый город и крепостные сооружения Дербента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05"/>
            <a:ext cx="801670" cy="98667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86" y="1195212"/>
            <a:ext cx="90569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Древний Дербент </a:t>
            </a:r>
            <a:r>
              <a:rPr lang="ru-RU" dirty="0">
                <a:solidFill>
                  <a:srgbClr val="000000"/>
                </a:solidFill>
              </a:rPr>
              <a:t>располагался на северных рубежах Сасанидской Персии, простиравшейся в те времена на восток и запад от Каспийского моря. Старинные укрепления, выстроенные из камня, включают две крепостные стены, которые идут параллельно друг другу от берега моря до гор. Город Дербент сложился между этих двух стен и сохранил до настоящего времени свой средневековый характер. Он продолжал быть важным в стратегическом отношении местом вплоть до XIX в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VI—XIX </a:t>
            </a:r>
            <a:r>
              <a:rPr lang="ru-RU" b="1" dirty="0" smtClean="0"/>
              <a:t>века.</a:t>
            </a:r>
          </a:p>
          <a:p>
            <a:r>
              <a:rPr lang="ru-RU" b="1" dirty="0" smtClean="0"/>
              <a:t>Год </a:t>
            </a:r>
            <a:r>
              <a:rPr lang="ru-RU" b="1" dirty="0"/>
              <a:t>внесения в список Всемирного культурного наследия – </a:t>
            </a:r>
            <a:r>
              <a:rPr lang="ru-RU" b="1" dirty="0" smtClean="0"/>
              <a:t>2003.</a:t>
            </a:r>
            <a:endParaRPr lang="ru-RU" b="1" dirty="0"/>
          </a:p>
          <a:p>
            <a:endParaRPr lang="ru-RU" dirty="0"/>
          </a:p>
        </p:txBody>
      </p:sp>
      <p:pic>
        <p:nvPicPr>
          <p:cNvPr id="11266" name="Picture 2" descr="http://unesco.ru/wp-content/uploads/sites/1070-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1906" y="3645024"/>
            <a:ext cx="4467817" cy="29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16"/>
          <a:stretch/>
        </p:blipFill>
        <p:spPr>
          <a:xfrm>
            <a:off x="2431906" y="3493904"/>
            <a:ext cx="4397022" cy="2808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381770" y="3501009"/>
            <a:ext cx="4559971" cy="31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Ансамбль 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Новодевичьего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монастыря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05"/>
            <a:ext cx="801670" cy="98667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194" y="1123476"/>
            <a:ext cx="90318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</a:rPr>
              <a:t>Новодевичий монастырь, </a:t>
            </a:r>
            <a:r>
              <a:rPr lang="ru-RU" dirty="0">
                <a:solidFill>
                  <a:srgbClr val="333333"/>
                </a:solidFill>
              </a:rPr>
              <a:t>расположенный на юго-западе Москвы, создавался на протяжении XVI-XVII столетий и являлся одним из звеньев в цепочке монастырских ансамблей, объединенных в оборонную систему города. </a:t>
            </a:r>
            <a:r>
              <a:rPr lang="ru-RU" dirty="0" smtClean="0">
                <a:solidFill>
                  <a:srgbClr val="333333"/>
                </a:solidFill>
              </a:rPr>
              <a:t>Здесь </a:t>
            </a:r>
            <a:r>
              <a:rPr lang="ru-RU" dirty="0">
                <a:solidFill>
                  <a:srgbClr val="333333"/>
                </a:solidFill>
              </a:rPr>
              <a:t>были пострижены в монахини и погребены представительницы царской фамилии, знатных боярских и дворянских родов. Ансамбль Новодевичьего монастыря является одним из шедевров русского </a:t>
            </a:r>
            <a:r>
              <a:rPr lang="ru-RU" dirty="0" smtClean="0">
                <a:solidFill>
                  <a:srgbClr val="333333"/>
                </a:solidFill>
              </a:rPr>
              <a:t>зодчества, </a:t>
            </a:r>
            <a:r>
              <a:rPr lang="ru-RU" dirty="0">
                <a:solidFill>
                  <a:srgbClr val="333333"/>
                </a:solidFill>
              </a:rPr>
              <a:t>а его интерьеры, где хранятся ценные коллекции живописи и произведений декоративно-прикладного искусства, отличаются богатым внутренним убранством</a:t>
            </a:r>
            <a:r>
              <a:rPr lang="ru-RU" dirty="0" smtClean="0">
                <a:solidFill>
                  <a:srgbClr val="333333"/>
                </a:solidFill>
              </a:rPr>
              <a:t>.</a:t>
            </a:r>
          </a:p>
          <a:p>
            <a:r>
              <a:rPr lang="ru-RU" b="1" dirty="0">
                <a:solidFill>
                  <a:srgbClr val="333333"/>
                </a:solidFill>
              </a:rPr>
              <a:t>Время создания: </a:t>
            </a:r>
            <a:r>
              <a:rPr lang="en-US" b="1" dirty="0">
                <a:solidFill>
                  <a:srgbClr val="333333"/>
                </a:solidFill>
              </a:rPr>
              <a:t>XVI—XVII </a:t>
            </a:r>
            <a:r>
              <a:rPr lang="ru-RU" b="1" dirty="0">
                <a:solidFill>
                  <a:srgbClr val="333333"/>
                </a:solidFill>
              </a:rPr>
              <a:t>века.</a:t>
            </a:r>
          </a:p>
          <a:p>
            <a:r>
              <a:rPr lang="ru-RU" b="1" dirty="0">
                <a:solidFill>
                  <a:srgbClr val="333333"/>
                </a:solidFill>
              </a:rPr>
              <a:t>Год внесения в список Всемирного культурного наследия – </a:t>
            </a:r>
            <a:r>
              <a:rPr lang="ru-RU" b="1" dirty="0" smtClean="0">
                <a:solidFill>
                  <a:srgbClr val="333333"/>
                </a:solidFill>
              </a:rPr>
              <a:t>2004.</a:t>
            </a:r>
            <a:endParaRPr lang="ru-RU" b="1" dirty="0">
              <a:solidFill>
                <a:srgbClr val="333333"/>
              </a:solidFill>
            </a:endParaRPr>
          </a:p>
          <a:p>
            <a:endParaRPr lang="ru-RU" b="1" dirty="0">
              <a:solidFill>
                <a:srgbClr val="333333"/>
              </a:solidFill>
            </a:endParaRPr>
          </a:p>
        </p:txBody>
      </p:sp>
      <p:pic>
        <p:nvPicPr>
          <p:cNvPr id="1026" name="Picture 2" descr="https://ru.moscovery.com/wp-content/uploads/2016/04/%D0%9C%D0%BE%D0%BD%D0%B0%D1%81%D1%82%D1%8B%D1%80%D1%8C-%D1%81-%D0%B2%D1%8B%D1%81%D0%BE%D1%82%D1%8B-%D0%BF%D1%82%D0%B8%D1%87%D1%8C%D0%B5%D0%B3%D0%BE-%D0%BF%D0%BE%D0%BB%D0%B5%D1%82%D0%B0.jpe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9678" y="4075995"/>
            <a:ext cx="4036836" cy="25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fs.tonkosti.ru/bc/b2/bcb2ptzoa54csg48okww0ks8o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9"/>
          <a:stretch/>
        </p:blipFill>
        <p:spPr bwMode="auto">
          <a:xfrm>
            <a:off x="2638699" y="4236562"/>
            <a:ext cx="4050678" cy="25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541494" y="3953891"/>
            <a:ext cx="4173203" cy="28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Исторический центр 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Ярославля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657" y="1200329"/>
            <a:ext cx="89394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</a:rPr>
              <a:t>Исторический город </a:t>
            </a:r>
            <a:r>
              <a:rPr lang="ru-RU" b="1" dirty="0" smtClean="0">
                <a:solidFill>
                  <a:srgbClr val="333333"/>
                </a:solidFill>
              </a:rPr>
              <a:t>Ярославль </a:t>
            </a:r>
            <a:r>
              <a:rPr lang="ru-RU" dirty="0" smtClean="0">
                <a:solidFill>
                  <a:srgbClr val="333333"/>
                </a:solidFill>
              </a:rPr>
              <a:t>был </a:t>
            </a:r>
            <a:r>
              <a:rPr lang="ru-RU" dirty="0">
                <a:solidFill>
                  <a:srgbClr val="333333"/>
                </a:solidFill>
              </a:rPr>
              <a:t>основан в XI </a:t>
            </a:r>
            <a:r>
              <a:rPr lang="ru-RU" dirty="0" smtClean="0">
                <a:solidFill>
                  <a:srgbClr val="333333"/>
                </a:solidFill>
              </a:rPr>
              <a:t>в. </a:t>
            </a:r>
            <a:r>
              <a:rPr lang="ru-RU" dirty="0">
                <a:solidFill>
                  <a:srgbClr val="333333"/>
                </a:solidFill>
              </a:rPr>
              <a:t>и впоследствии развился в крупный торговый центр. Он известен своими многочисленными церквями XVII века, и как выдающийся образец осуществления реформы городской планировки, проведенной по указу императрицы Екатерины Великой в 1763 </a:t>
            </a:r>
            <a:r>
              <a:rPr lang="ru-RU" dirty="0" smtClean="0">
                <a:solidFill>
                  <a:srgbClr val="333333"/>
                </a:solidFill>
              </a:rPr>
              <a:t>г. </a:t>
            </a:r>
            <a:r>
              <a:rPr lang="ru-RU" dirty="0">
                <a:solidFill>
                  <a:srgbClr val="333333"/>
                </a:solidFill>
              </a:rPr>
              <a:t>по всей России. Хотя город и сохранил ряд замечательных исторических построек, в дальнейшем он был реконструирован в стиле классицизма на основе радиального генерального плана. В нем также сохранились относящиеся к XVI </a:t>
            </a:r>
            <a:r>
              <a:rPr lang="ru-RU" dirty="0" smtClean="0">
                <a:solidFill>
                  <a:srgbClr val="333333"/>
                </a:solidFill>
              </a:rPr>
              <a:t>в. </a:t>
            </a:r>
            <a:r>
              <a:rPr lang="ru-RU" dirty="0">
                <a:solidFill>
                  <a:srgbClr val="333333"/>
                </a:solidFill>
              </a:rPr>
              <a:t>сооружения Спасского </a:t>
            </a:r>
            <a:r>
              <a:rPr lang="ru-RU" dirty="0" smtClean="0">
                <a:solidFill>
                  <a:srgbClr val="333333"/>
                </a:solidFill>
              </a:rPr>
              <a:t>монастыря, возникшего </a:t>
            </a:r>
            <a:r>
              <a:rPr lang="ru-RU" dirty="0">
                <a:solidFill>
                  <a:srgbClr val="333333"/>
                </a:solidFill>
              </a:rPr>
              <a:t>в конце XII </a:t>
            </a:r>
            <a:r>
              <a:rPr lang="ru-RU" dirty="0" smtClean="0">
                <a:solidFill>
                  <a:srgbClr val="333333"/>
                </a:solidFill>
              </a:rPr>
              <a:t>в. на </a:t>
            </a:r>
            <a:r>
              <a:rPr lang="ru-RU" dirty="0">
                <a:solidFill>
                  <a:srgbClr val="333333"/>
                </a:solidFill>
              </a:rPr>
              <a:t>месте языческого </a:t>
            </a:r>
            <a:r>
              <a:rPr lang="ru-RU" dirty="0" smtClean="0">
                <a:solidFill>
                  <a:srgbClr val="333333"/>
                </a:solidFill>
              </a:rPr>
              <a:t>храма. </a:t>
            </a:r>
          </a:p>
          <a:p>
            <a:r>
              <a:rPr lang="ru-RU" b="1" dirty="0">
                <a:solidFill>
                  <a:srgbClr val="333333"/>
                </a:solidFill>
              </a:rPr>
              <a:t>Время создания: </a:t>
            </a:r>
            <a:r>
              <a:rPr lang="en-US" b="1" dirty="0">
                <a:solidFill>
                  <a:srgbClr val="333333"/>
                </a:solidFill>
              </a:rPr>
              <a:t>XVI—XX </a:t>
            </a:r>
            <a:r>
              <a:rPr lang="ru-RU" b="1" dirty="0">
                <a:solidFill>
                  <a:srgbClr val="333333"/>
                </a:solidFill>
              </a:rPr>
              <a:t>века.</a:t>
            </a:r>
          </a:p>
          <a:p>
            <a:r>
              <a:rPr lang="ru-RU" b="1" dirty="0">
                <a:solidFill>
                  <a:srgbClr val="333333"/>
                </a:solidFill>
              </a:rPr>
              <a:t>Год внесения в список Всемирного культурного наследия – </a:t>
            </a:r>
            <a:r>
              <a:rPr lang="ru-RU" b="1" dirty="0" smtClean="0">
                <a:solidFill>
                  <a:srgbClr val="333333"/>
                </a:solidFill>
              </a:rPr>
              <a:t>2005.</a:t>
            </a:r>
            <a:endParaRPr lang="ru-RU" b="1" dirty="0">
              <a:solidFill>
                <a:srgbClr val="333333"/>
              </a:solidFill>
            </a:endParaRPr>
          </a:p>
          <a:p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13316" name="Picture 4" descr="Для исторического центра Ярославля как объекта Всемирного наследия ЮНЕСКО пропишут план управл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337" y="4066623"/>
            <a:ext cx="3908011" cy="26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unesco.ru/wp-content/uploads/sites/1170-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5"/>
          <a:stretch/>
        </p:blipFill>
        <p:spPr bwMode="auto">
          <a:xfrm>
            <a:off x="2629519" y="4176054"/>
            <a:ext cx="3999737" cy="26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577161" y="4066623"/>
            <a:ext cx="4104455" cy="2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Геодезическая дуга 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Струве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194" y="1125106"/>
            <a:ext cx="90318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</a:rPr>
              <a:t>Дуга Струве </a:t>
            </a:r>
            <a:r>
              <a:rPr lang="ru-RU" dirty="0">
                <a:solidFill>
                  <a:srgbClr val="333333"/>
                </a:solidFill>
              </a:rPr>
              <a:t>— это цепь триангуляционных пунктов, протянувшаяся на 2820 </a:t>
            </a:r>
            <a:r>
              <a:rPr lang="ru-RU" dirty="0" smtClean="0">
                <a:solidFill>
                  <a:srgbClr val="333333"/>
                </a:solidFill>
              </a:rPr>
              <a:t>км. </a:t>
            </a:r>
            <a:r>
              <a:rPr lang="ru-RU" dirty="0">
                <a:solidFill>
                  <a:srgbClr val="333333"/>
                </a:solidFill>
              </a:rPr>
              <a:t>по территории </a:t>
            </a:r>
            <a:r>
              <a:rPr lang="ru-RU" dirty="0" smtClean="0">
                <a:solidFill>
                  <a:srgbClr val="333333"/>
                </a:solidFill>
              </a:rPr>
              <a:t>10 </a:t>
            </a:r>
            <a:r>
              <a:rPr lang="ru-RU" dirty="0">
                <a:solidFill>
                  <a:srgbClr val="333333"/>
                </a:solidFill>
              </a:rPr>
              <a:t>европейских стран от Хаммерфеста в Норвегии до Чёрного моря. Эти опорные точки наблюдений были заложены в период 1816—1855 </a:t>
            </a:r>
            <a:r>
              <a:rPr lang="ru-RU" dirty="0" smtClean="0">
                <a:solidFill>
                  <a:srgbClr val="333333"/>
                </a:solidFill>
              </a:rPr>
              <a:t>годов российским астрономом </a:t>
            </a:r>
            <a:r>
              <a:rPr lang="ru-RU" dirty="0">
                <a:solidFill>
                  <a:srgbClr val="333333"/>
                </a:solidFill>
              </a:rPr>
              <a:t>и </a:t>
            </a:r>
            <a:r>
              <a:rPr lang="ru-RU" dirty="0" smtClean="0">
                <a:solidFill>
                  <a:srgbClr val="333333"/>
                </a:solidFill>
              </a:rPr>
              <a:t>геодезистом В. Струве, </a:t>
            </a:r>
            <a:r>
              <a:rPr lang="ru-RU" dirty="0">
                <a:solidFill>
                  <a:srgbClr val="333333"/>
                </a:solidFill>
              </a:rPr>
              <a:t>который произвел таким образом первое достоверное измерение большого сегмента дуги земного меридиана. Это позволило точно установить размер и форму нашей планеты, что стало важным шагом в развитии наук о Земле и топографического картирования. </a:t>
            </a:r>
            <a:r>
              <a:rPr lang="ru-RU" dirty="0" smtClean="0">
                <a:solidFill>
                  <a:srgbClr val="333333"/>
                </a:solidFill>
              </a:rPr>
              <a:t>Первоначально </a:t>
            </a:r>
            <a:r>
              <a:rPr lang="ru-RU" dirty="0">
                <a:solidFill>
                  <a:srgbClr val="333333"/>
                </a:solidFill>
              </a:rPr>
              <a:t>«дуга» состояла из 258 геодезических «треугольников» (полигонов) с 265 основными триангуляционными пунктами. В объект всемирного наследия вошли 34 таких </a:t>
            </a:r>
            <a:r>
              <a:rPr lang="ru-RU" dirty="0" smtClean="0">
                <a:solidFill>
                  <a:srgbClr val="333333"/>
                </a:solidFill>
              </a:rPr>
              <a:t>пункта. </a:t>
            </a:r>
          </a:p>
          <a:p>
            <a:r>
              <a:rPr lang="ru-RU" b="1" dirty="0" smtClean="0">
                <a:solidFill>
                  <a:srgbClr val="333333"/>
                </a:solidFill>
              </a:rPr>
              <a:t>Время </a:t>
            </a:r>
            <a:r>
              <a:rPr lang="ru-RU" b="1" dirty="0">
                <a:solidFill>
                  <a:srgbClr val="333333"/>
                </a:solidFill>
              </a:rPr>
              <a:t>создания: </a:t>
            </a:r>
            <a:r>
              <a:rPr lang="en-US" b="1" dirty="0">
                <a:solidFill>
                  <a:srgbClr val="333333"/>
                </a:solidFill>
              </a:rPr>
              <a:t>XIX </a:t>
            </a:r>
            <a:r>
              <a:rPr lang="ru-RU" b="1" dirty="0">
                <a:solidFill>
                  <a:srgbClr val="333333"/>
                </a:solidFill>
              </a:rPr>
              <a:t>век.</a:t>
            </a:r>
          </a:p>
          <a:p>
            <a:r>
              <a:rPr lang="ru-RU" b="1" dirty="0">
                <a:solidFill>
                  <a:srgbClr val="333333"/>
                </a:solidFill>
              </a:rPr>
              <a:t>Год внесения в список Всемирного культурного наследия – </a:t>
            </a:r>
            <a:r>
              <a:rPr lang="ru-RU" b="1" dirty="0" smtClean="0">
                <a:solidFill>
                  <a:srgbClr val="333333"/>
                </a:solidFill>
              </a:rPr>
              <a:t>2005.</a:t>
            </a:r>
            <a:endParaRPr lang="ru-RU" b="1" dirty="0">
              <a:solidFill>
                <a:srgbClr val="333333"/>
              </a:solidFill>
            </a:endParaRPr>
          </a:p>
          <a:p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2050" name="Picture 2" descr="http://unesco.ru/wp-content/uploads/sites/1187-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558" y="4274104"/>
            <a:ext cx="3592883" cy="239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okrugsveta.ru/img/cmn/2015/02/16/011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077" y="3483275"/>
            <a:ext cx="1253580" cy="26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0953" y="5177377"/>
            <a:ext cx="2567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Объект расположен в Ленинградской области на</a:t>
            </a:r>
            <a:r>
              <a:rPr lang="ru-RU" dirty="0"/>
              <a:t> </a:t>
            </a:r>
            <a:r>
              <a:rPr lang="ru-RU" dirty="0" smtClean="0"/>
              <a:t>острове Гогланд.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746650" y="4274104"/>
            <a:ext cx="3697558" cy="23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Булгарский историко-археологический комплекс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200329"/>
            <a:ext cx="89196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</a:rPr>
              <a:t>Булгарский историко-археологический </a:t>
            </a:r>
            <a:r>
              <a:rPr lang="ru-RU" b="1" dirty="0" smtClean="0">
                <a:solidFill>
                  <a:srgbClr val="333333"/>
                </a:solidFill>
              </a:rPr>
              <a:t>комплекс </a:t>
            </a:r>
            <a:r>
              <a:rPr lang="ru-RU" dirty="0" smtClean="0">
                <a:solidFill>
                  <a:srgbClr val="333333"/>
                </a:solidFill>
              </a:rPr>
              <a:t>находится </a:t>
            </a:r>
            <a:r>
              <a:rPr lang="ru-RU" dirty="0">
                <a:solidFill>
                  <a:srgbClr val="333333"/>
                </a:solidFill>
              </a:rPr>
              <a:t>на берегах реки </a:t>
            </a:r>
            <a:r>
              <a:rPr lang="ru-RU" dirty="0" smtClean="0">
                <a:solidFill>
                  <a:srgbClr val="333333"/>
                </a:solidFill>
              </a:rPr>
              <a:t>Волги, к </a:t>
            </a:r>
            <a:r>
              <a:rPr lang="ru-RU" dirty="0">
                <a:solidFill>
                  <a:srgbClr val="333333"/>
                </a:solidFill>
              </a:rPr>
              <a:t>югу от столицы Татарстана </a:t>
            </a:r>
            <a:r>
              <a:rPr lang="ru-RU" dirty="0" smtClean="0">
                <a:solidFill>
                  <a:srgbClr val="333333"/>
                </a:solidFill>
              </a:rPr>
              <a:t>г. </a:t>
            </a:r>
            <a:r>
              <a:rPr lang="ru-RU" dirty="0">
                <a:solidFill>
                  <a:srgbClr val="333333"/>
                </a:solidFill>
              </a:rPr>
              <a:t>Казань. Он содержит свидетельства существования средневекового города Болгар, древнего поселения народа волжских булгар, который существовал в период с VII по XV вв. и был в XIII в. первой столицей Золотой Орды. </a:t>
            </a:r>
            <a:r>
              <a:rPr lang="ru-RU" dirty="0" smtClean="0">
                <a:solidFill>
                  <a:srgbClr val="333333"/>
                </a:solidFill>
              </a:rPr>
              <a:t>Объект </a:t>
            </a:r>
            <a:r>
              <a:rPr lang="ru-RU" dirty="0">
                <a:solidFill>
                  <a:srgbClr val="333333"/>
                </a:solidFill>
              </a:rPr>
              <a:t>представляет собой важное свидетельство исторической преемственности и разнообразия культур. Он является символическим напоминанием о принятии в 922 </a:t>
            </a:r>
            <a:r>
              <a:rPr lang="ru-RU" dirty="0" smtClean="0">
                <a:solidFill>
                  <a:srgbClr val="333333"/>
                </a:solidFill>
              </a:rPr>
              <a:t>г. </a:t>
            </a:r>
            <a:r>
              <a:rPr lang="ru-RU" dirty="0">
                <a:solidFill>
                  <a:srgbClr val="333333"/>
                </a:solidFill>
              </a:rPr>
              <a:t>волжскими булгарами ислама и остается священным местом паломничества татар – мусульман</a:t>
            </a:r>
            <a:r>
              <a:rPr lang="ru-RU" dirty="0" smtClean="0">
                <a:solidFill>
                  <a:srgbClr val="333333"/>
                </a:solidFill>
              </a:rPr>
              <a:t>.</a:t>
            </a:r>
          </a:p>
          <a:p>
            <a:r>
              <a:rPr lang="ru-RU" b="1" dirty="0">
                <a:solidFill>
                  <a:srgbClr val="333333"/>
                </a:solidFill>
              </a:rPr>
              <a:t>Время создания: </a:t>
            </a:r>
            <a:r>
              <a:rPr lang="en-US" b="1" dirty="0">
                <a:solidFill>
                  <a:srgbClr val="333333"/>
                </a:solidFill>
              </a:rPr>
              <a:t>X—XV </a:t>
            </a:r>
            <a:r>
              <a:rPr lang="ru-RU" b="1" dirty="0">
                <a:solidFill>
                  <a:srgbClr val="333333"/>
                </a:solidFill>
              </a:rPr>
              <a:t>века.</a:t>
            </a:r>
          </a:p>
          <a:p>
            <a:r>
              <a:rPr lang="ru-RU" b="1" dirty="0">
                <a:solidFill>
                  <a:srgbClr val="333333"/>
                </a:solidFill>
              </a:rPr>
              <a:t>Год внесения в список Всемирного культурного наследия – </a:t>
            </a:r>
            <a:r>
              <a:rPr lang="ru-RU" b="1" dirty="0" smtClean="0">
                <a:solidFill>
                  <a:srgbClr val="333333"/>
                </a:solidFill>
              </a:rPr>
              <a:t>2014.</a:t>
            </a:r>
            <a:endParaRPr lang="ru-RU" b="1" dirty="0">
              <a:solidFill>
                <a:srgbClr val="333333"/>
              </a:solidFill>
            </a:endParaRPr>
          </a:p>
          <a:p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15362" name="Picture 2" descr="Болгарский историко-археологический комплекс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9"/>
          <a:stretch/>
        </p:blipFill>
        <p:spPr bwMode="auto">
          <a:xfrm>
            <a:off x="2703367" y="4149080"/>
            <a:ext cx="39556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Болгарский историко-археологический комплекс, фото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660" y="4149081"/>
            <a:ext cx="3960090" cy="22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665838" y="3986072"/>
            <a:ext cx="4066402" cy="26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Успенский собор и монастырь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          острова-града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Свияжск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7605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</a:rPr>
              <a:t>Успенский собор </a:t>
            </a:r>
            <a:r>
              <a:rPr lang="ru-RU" dirty="0">
                <a:solidFill>
                  <a:srgbClr val="202122"/>
                </a:solidFill>
              </a:rPr>
              <a:t>расположен на острове-граде Свияжск и является частью одноимённого монастыря. Расположенный на слиянии рек Волги, Свияги и Щуки, на перекрёстке Шёлкового пути и реки Волги, Свияжск был основан Иваном Грозным в 1551 году. Именно с этого форпоста Иван Грозный начал завоевание города Казани. </a:t>
            </a:r>
            <a:r>
              <a:rPr lang="ru-RU" dirty="0" smtClean="0">
                <a:solidFill>
                  <a:srgbClr val="202122"/>
                </a:solidFill>
              </a:rPr>
              <a:t>Фрески </a:t>
            </a:r>
            <a:r>
              <a:rPr lang="ru-RU" dirty="0">
                <a:solidFill>
                  <a:srgbClr val="202122"/>
                </a:solidFill>
              </a:rPr>
              <a:t>собора относятся к числу редчайших примеров восточной православной настенной живописи</a:t>
            </a:r>
            <a:r>
              <a:rPr lang="ru-RU" dirty="0" smtClean="0">
                <a:solidFill>
                  <a:srgbClr val="202122"/>
                </a:solidFill>
              </a:rPr>
              <a:t>.</a:t>
            </a:r>
          </a:p>
          <a:p>
            <a:r>
              <a:rPr lang="ru-RU" b="1" dirty="0"/>
              <a:t>Время создания: С </a:t>
            </a:r>
            <a:r>
              <a:rPr lang="en-US" b="1" dirty="0"/>
              <a:t>XVI </a:t>
            </a:r>
            <a:r>
              <a:rPr lang="ru-RU" b="1" dirty="0" smtClean="0"/>
              <a:t>века.</a:t>
            </a:r>
          </a:p>
          <a:p>
            <a:r>
              <a:rPr lang="ru-RU" b="1" dirty="0" smtClean="0"/>
              <a:t>Год </a:t>
            </a:r>
            <a:r>
              <a:rPr lang="ru-RU" b="1" dirty="0"/>
              <a:t>внесения в список Всемирного культурного наследия – </a:t>
            </a:r>
            <a:r>
              <a:rPr lang="ru-RU" b="1" dirty="0" smtClean="0"/>
              <a:t>2017.</a:t>
            </a:r>
            <a:endParaRPr lang="ru-RU" b="1" dirty="0"/>
          </a:p>
          <a:p>
            <a:endParaRPr lang="ru-RU" dirty="0"/>
          </a:p>
        </p:txBody>
      </p:sp>
      <p:pic>
        <p:nvPicPr>
          <p:cNvPr id="16390" name="Picture 6" descr="Фрески Успенского собора Свияжского монастыря: Отечест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99" y="3676472"/>
            <a:ext cx="4195947" cy="27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www.ippo.ru/public/article/images/7a729bc46f970ad9b259d1080d888657cffe8f28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22"/>
          <a:stretch/>
        </p:blipFill>
        <p:spPr bwMode="auto">
          <a:xfrm>
            <a:off x="2777862" y="3761380"/>
            <a:ext cx="4189884" cy="26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726589" y="3500055"/>
            <a:ext cx="4309076" cy="32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Храмы псковской 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архитектурной школы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200329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Церкви, соборы, монастыри, крепостные башни и административные здания </a:t>
            </a:r>
            <a:r>
              <a:rPr lang="ru-RU" dirty="0"/>
              <a:t>составляют группу памятников, расположенных в историческом городе </a:t>
            </a:r>
            <a:r>
              <a:rPr lang="ru-RU" dirty="0" smtClean="0"/>
              <a:t>Псков. Главными </a:t>
            </a:r>
            <a:r>
              <a:rPr lang="ru-RU" dirty="0"/>
              <a:t>особенностями архитектуры этих </a:t>
            </a:r>
            <a:r>
              <a:rPr lang="ru-RU" dirty="0" smtClean="0"/>
              <a:t>зданий являются </a:t>
            </a:r>
            <a:r>
              <a:rPr lang="ru-RU" dirty="0"/>
              <a:t>кубические объемы, купола, подъезды и колокольни, наиболее ранние элементы которых датируются XII веком. Церкви и соборы гармонично сочетаются с окружающим их природным ландшафтом посредством садов, заборов и стен. </a:t>
            </a:r>
            <a:r>
              <a:rPr lang="ru-RU" dirty="0" smtClean="0"/>
              <a:t>Псковская </a:t>
            </a:r>
            <a:r>
              <a:rPr lang="ru-RU" dirty="0"/>
              <a:t>школа зодчества достигла пика своего развития в XV-XVI </a:t>
            </a:r>
            <a:r>
              <a:rPr lang="ru-RU" dirty="0" smtClean="0"/>
              <a:t>веках. Она </a:t>
            </a:r>
            <a:r>
              <a:rPr lang="ru-RU" dirty="0"/>
              <a:t>оказывала значительное влияние на формирование архитектурных стилей в России на протяжении пяти столетий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ru-RU" b="1" dirty="0" smtClean="0"/>
              <a:t>с </a:t>
            </a:r>
            <a:r>
              <a:rPr lang="en-US" b="1" dirty="0"/>
              <a:t>XII </a:t>
            </a:r>
            <a:r>
              <a:rPr lang="ru-RU" b="1" dirty="0" smtClean="0"/>
              <a:t>века.</a:t>
            </a:r>
          </a:p>
          <a:p>
            <a:r>
              <a:rPr lang="ru-RU" b="1" dirty="0" smtClean="0"/>
              <a:t>Год </a:t>
            </a:r>
            <a:r>
              <a:rPr lang="ru-RU" b="1" dirty="0"/>
              <a:t>внесения в список Всемирного культурного наследия – </a:t>
            </a:r>
            <a:r>
              <a:rPr lang="ru-RU" b="1" dirty="0" smtClean="0"/>
              <a:t>2019.</a:t>
            </a:r>
            <a:endParaRPr lang="ru-RU" b="1" dirty="0"/>
          </a:p>
          <a:p>
            <a:endParaRPr lang="ru-RU" dirty="0"/>
          </a:p>
        </p:txBody>
      </p:sp>
      <p:pic>
        <p:nvPicPr>
          <p:cNvPr id="17414" name="Picture 6" descr="hram-svyatitelya-vasiliya-velikogo-700x46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160" y="4054222"/>
            <a:ext cx="3903192" cy="26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st.rublev.com/news/73/2773-8849-86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11" y="4264195"/>
            <a:ext cx="3902561" cy="21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676624" y="4054222"/>
            <a:ext cx="3985568" cy="2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Древний город Херсонес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Таврический    и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его хора</a:t>
            </a: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200329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Древний город Херсонес Таврический </a:t>
            </a:r>
            <a:r>
              <a:rPr lang="ru-RU" dirty="0"/>
              <a:t>представляет собой руины древнего города, основанного греками-дорийцами в V веке до н. э. на северном побережье Черного моря. Объект включает </a:t>
            </a:r>
            <a:r>
              <a:rPr lang="ru-RU" dirty="0" smtClean="0"/>
              <a:t>6 </a:t>
            </a:r>
            <a:r>
              <a:rPr lang="ru-RU" dirty="0"/>
              <a:t>элементов, в их числе развалины города и сельскохозяйственные угодья, разделенные на несколько сотен прямоугольных участков одинакового размера, служивших для выращивания </a:t>
            </a:r>
            <a:r>
              <a:rPr lang="ru-RU" dirty="0" smtClean="0"/>
              <a:t>винограда. На </a:t>
            </a:r>
            <a:r>
              <a:rPr lang="ru-RU" dirty="0"/>
              <a:t>территории объекта находятся несколько комплексов зданий общественного назначения, жилые кварталы и памятники раннего христианства. </a:t>
            </a:r>
            <a:endParaRPr lang="ru-RU" dirty="0" smtClean="0"/>
          </a:p>
          <a:p>
            <a:r>
              <a:rPr lang="ru-RU" b="1" dirty="0" smtClean="0"/>
              <a:t>Время </a:t>
            </a:r>
            <a:r>
              <a:rPr lang="ru-RU" b="1" dirty="0"/>
              <a:t>создания: V век до н. э. — XIV </a:t>
            </a:r>
            <a:r>
              <a:rPr lang="ru-RU" b="1" dirty="0" smtClean="0"/>
              <a:t>век.</a:t>
            </a:r>
          </a:p>
          <a:p>
            <a:r>
              <a:rPr lang="ru-RU" b="1" dirty="0" smtClean="0"/>
              <a:t>Год </a:t>
            </a:r>
            <a:r>
              <a:rPr lang="ru-RU" b="1" dirty="0"/>
              <a:t>внесения в список Всемирного культурного наследия – </a:t>
            </a:r>
            <a:r>
              <a:rPr lang="ru-RU" b="1" dirty="0" smtClean="0"/>
              <a:t>2013.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8434" name="Picture 2" descr="Херсонес - Таврическ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119" y="3909859"/>
            <a:ext cx="4339801" cy="27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1.culture.ru/c/118881.688x3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680" y="3988231"/>
            <a:ext cx="4365048" cy="24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528502" y="3837412"/>
            <a:ext cx="4447033" cy="28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6676"/>
            <a:ext cx="9054244" cy="624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>
                <a:hlinkClick r:id="rId3"/>
              </a:rPr>
              <a:t>https://</a:t>
            </a:r>
            <a:r>
              <a:rPr lang="en-US" sz="850" dirty="0" smtClean="0">
                <a:hlinkClick r:id="rId3"/>
              </a:rPr>
              <a:t>vseprootpusk.ru/top-9-stran-po-chislu-obektov-vsemirnogo-naslediya-yunesko-v-2020</a:t>
            </a:r>
            <a:r>
              <a:rPr lang="ru-RU" sz="850" dirty="0" smtClean="0"/>
              <a:t> </a:t>
            </a:r>
          </a:p>
          <a:p>
            <a:r>
              <a:rPr lang="ru-RU" sz="800" u="sng" dirty="0">
                <a:hlinkClick r:id="rId4"/>
              </a:rPr>
              <a:t>https://ru.wikipedia.org/wiki/%D0%A1%D0%BF%D0%B8%D1%81%D0%BE%D0%BA_%D0%BE%D0%B1%D1%8A%D0%B5%D0%BA%D1%82%D0%BE%D0%B2_%D0%B2%D1%81%D0%B5%D0%BC%D0%B8%D1%80%D0%BD%D0%BE%D0%B3%D0%BE_%D0%BD%D0%B0%D1%81%D0%BB%D0%B5%D0%B4%D0%B8%D1%8F_%D0%AE%D0%9D%D0%95%D0%A1%D0%9A%D0%9E_%D0%B2_%</a:t>
            </a:r>
            <a:r>
              <a:rPr lang="ru-RU" sz="800" u="sng" dirty="0" smtClean="0">
                <a:hlinkClick r:id="rId4"/>
              </a:rPr>
              <a:t>D0%A0%D0%BE%D1%81%D1%81%D0%B8%D0%B8</a:t>
            </a:r>
            <a:endParaRPr lang="ru-RU" sz="800" u="sng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https://www.orangesmile.com/extreme/ru/unesco-top-europe/historic-centre-of-saint-petersburg.htm</a:t>
            </a:r>
            <a:r>
              <a:rPr lang="ru-RU" sz="8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https://www.wikiwand.com/ru/%D0%98%D1%81%D0%B0%D0%B0%D0%BA%D0%B8%D0%B5%D0%B2%D1%81%D0%BA%D0%B0%D1%8F_%D0%BF%D0%BB%D0%BE%D1%89%D0%B0%D0%B4%D1%8C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https://gawain.ru/arhitekturnyiy-ansambl-kizhskogo-pogosta-rossiya.php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https://krasivijmir.ru/rossiya/moskovskij-kreml-i-krasnaya-ploshhad.html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https://putidorogi-nn.ru/evropa/878-krasnaya-ploshchad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https://ru.wikipedia.org/wiki/%D0%A1%D0%BE%D0%BB%D0%BE%D0%B2%D0%B5%D1%86%D0%BA%D0%B8%D0%B9_%D0%BC%D0%BE%D0%BD%D0%B0%D1%81%D1%82%D1%8B%D1%80%D1%8C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https://phototravelguide.ru/belokamennye-pamyatniki-vladimira-i-suzdalya/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http://www.patriarchia.ru/db/text/248314.html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https://russo-travel.ru/landmark/sergiev-posad/troitse-sergieva-lavra/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https://www.culture.ru/institutes/7825/cerkov-vozneseniya-v-kolomenskom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https://evereight.ru/moskva/drugie-mesta-ru/cerkvi-i-monastyri/cerkov-vozneseniya-gospodnya-v-kolomenskom/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http://www.arrivo.ru/unesco/istoriko-arhitekturnyiy-kompleks-kazanskogo-kremlya.html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https://www.kidsreview.ru/kazan/catalog/kazanskii-kreml-istoriko-arkhitekturnyi-i-khudozhestvennyi-muzei-zapovednik-kazan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https://posmotrim.by/article/ferapontov-monastyr1.html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http://unesco.ru/unescorussia/sites/s1070/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https://trip-kavkaz.com/dagestan/dostoprimechatelnosti/tsitadel-i-krepostnye-sooruzheniya-derbenta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https://tonkosti.ru/%D0%9D%D0%BE%D0%B2%D0%BE%D0%B4%D0%B5%D0%B2%D0%B8%D1%87%D0%B8%D0%B9_%D0%BC%D0%BE%D0%BD%D0%B0%D1%81%D1%82%D1%8B%D1%80%D1%8C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http://unesco.ru/unescorussia/sites/s1170/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https://yarcube.ru/news/culture/dlya-istoricheskogo-tsentra-yaroslavlya-kak-obekta-vsemirnogo-naslediya-yunesko-propishut-plan-upravleniya/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https://ru.wikipedia.org/wiki/%D0%94%D1%83%D0%B3%D0%B0_%D0%A1%D1%82%D1%80%D1%83%D0%B2%D0%B5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http://www.russian-travels.ru/?p=623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https://tatmitropolia.ru/all_publications/publication/?id=69413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http://rublev.com/novosti/v-spisok-vsemirnogo-naslediia-iunesko-vkliucheny-khramy-pskovskoi-arkhitekturnoi-shkoly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https://must-see.top/hramy-pskova/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https://kafabella.ru/chto-posmotret-v-sevastopole/article_post/khersones-tavricheskiy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https://architectureguru.ru/ferapontov-monastery/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http://www.vokrugsveta.ru/article/221001/</a:t>
            </a:r>
            <a:endParaRPr lang="ru-RU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hlinkClick r:id="rId32"/>
              </a:rPr>
              <a:t>https://</a:t>
            </a:r>
            <a:r>
              <a:rPr lang="en-US" sz="800" dirty="0" smtClean="0">
                <a:hlinkClick r:id="rId32"/>
              </a:rPr>
              <a:t>turbina.ru/blogs/view/Vse-obekty-YuNESKO-v-Rossii-ili-poznat-stranu-s-Turbinoy-49471/photo1113763</a:t>
            </a:r>
            <a:endParaRPr lang="ru-RU" sz="800" dirty="0" smtClean="0"/>
          </a:p>
          <a:p>
            <a:r>
              <a:rPr lang="en-US" sz="800" dirty="0">
                <a:hlinkClick r:id="rId33"/>
              </a:rPr>
              <a:t>https://www.pngitem.com/middle/hwwJiiw_lights-action-just-a-lights-camera-action-animated</a:t>
            </a:r>
            <a:r>
              <a:rPr lang="en-US" sz="800" dirty="0" smtClean="0">
                <a:hlinkClick r:id="rId33"/>
              </a:rPr>
              <a:t>/</a:t>
            </a:r>
            <a:endParaRPr lang="ru-RU" sz="800" dirty="0" smtClean="0"/>
          </a:p>
          <a:p>
            <a:r>
              <a:rPr lang="en-US" sz="800" dirty="0" smtClean="0">
                <a:hlinkClick r:id="rId34"/>
              </a:rPr>
              <a:t>https</a:t>
            </a:r>
            <a:r>
              <a:rPr lang="en-US" sz="800" dirty="0">
                <a:hlinkClick r:id="rId34"/>
              </a:rPr>
              <a:t>://www.pngitem.com/middle/ihhhxhh_movie-projector-movie-camera-cinema-cartoon-camra-cinma</a:t>
            </a:r>
            <a:r>
              <a:rPr lang="en-US" sz="800" dirty="0" smtClean="0">
                <a:hlinkClick r:id="rId34"/>
              </a:rPr>
              <a:t>/</a:t>
            </a:r>
            <a:endParaRPr lang="ru-RU" sz="800" dirty="0" smtClean="0"/>
          </a:p>
          <a:p>
            <a:r>
              <a:rPr lang="en-US" sz="800" dirty="0">
                <a:hlinkClick r:id="rId35"/>
              </a:rPr>
              <a:t>https://</a:t>
            </a:r>
            <a:r>
              <a:rPr lang="en-US" sz="800" dirty="0" smtClean="0">
                <a:hlinkClick r:id="rId35"/>
              </a:rPr>
              <a:t>dlpng.com/png/6839199</a:t>
            </a:r>
            <a:endParaRPr lang="ru-RU" sz="800" dirty="0" smtClean="0"/>
          </a:p>
          <a:p>
            <a:r>
              <a:rPr lang="en-US" sz="800" dirty="0">
                <a:hlinkClick r:id="rId36"/>
              </a:rPr>
              <a:t>http://eventspro.ru/node/699</a:t>
            </a:r>
            <a:r>
              <a:rPr lang="en-US" sz="800" dirty="0" smtClean="0">
                <a:hlinkClick r:id="rId36"/>
              </a:rPr>
              <a:t>#</a:t>
            </a:r>
            <a:endParaRPr lang="ru-RU" sz="800" dirty="0" smtClean="0"/>
          </a:p>
          <a:p>
            <a:r>
              <a:rPr lang="en-US" sz="800" dirty="0">
                <a:hlinkClick r:id="rId37"/>
              </a:rPr>
              <a:t>https://tgstat.ru/channel/@</a:t>
            </a:r>
            <a:r>
              <a:rPr lang="en-US" sz="800" dirty="0" smtClean="0">
                <a:hlinkClick r:id="rId37"/>
              </a:rPr>
              <a:t>kinovdetalux</a:t>
            </a:r>
            <a:endParaRPr lang="ru-RU" sz="800" dirty="0" smtClean="0"/>
          </a:p>
          <a:p>
            <a:r>
              <a:rPr lang="en-US" sz="800" dirty="0" smtClean="0">
                <a:hlinkClick r:id="rId38"/>
              </a:rPr>
              <a:t>https</a:t>
            </a:r>
            <a:r>
              <a:rPr lang="en-US" sz="800" dirty="0">
                <a:hlinkClick r:id="rId38"/>
              </a:rPr>
              <a:t>://</a:t>
            </a:r>
            <a:r>
              <a:rPr lang="en-US" sz="800" dirty="0" smtClean="0">
                <a:hlinkClick r:id="rId38"/>
              </a:rPr>
              <a:t>kalmykoff.ru/siemka.html</a:t>
            </a:r>
            <a:endParaRPr lang="ru-RU" sz="800" dirty="0" smtClean="0"/>
          </a:p>
          <a:p>
            <a:r>
              <a:rPr lang="en-US" sz="800" dirty="0" smtClean="0">
                <a:hlinkClick r:id="rId39"/>
              </a:rPr>
              <a:t>https</a:t>
            </a:r>
            <a:r>
              <a:rPr lang="en-US" sz="800" dirty="0">
                <a:hlinkClick r:id="rId39"/>
              </a:rPr>
              <a:t>://www.poptop.fm/nikopol/artists/videograf</a:t>
            </a:r>
            <a:r>
              <a:rPr lang="en-US" sz="800" dirty="0" smtClean="0">
                <a:hlinkClick r:id="rId39"/>
              </a:rPr>
              <a:t>/</a:t>
            </a:r>
            <a:endParaRPr lang="ru-RU" sz="800" dirty="0"/>
          </a:p>
          <a:p>
            <a:r>
              <a:rPr lang="en-US" sz="800" dirty="0" smtClean="0">
                <a:hlinkClick r:id="rId40"/>
              </a:rPr>
              <a:t>https://www.pinclipart.com/maxpin/oToTTJ/</a:t>
            </a:r>
            <a:endParaRPr lang="ru-RU" sz="800" dirty="0" smtClean="0"/>
          </a:p>
          <a:p>
            <a:r>
              <a:rPr lang="en-US" sz="800" dirty="0" smtClean="0">
                <a:hlinkClick r:id="rId41"/>
              </a:rPr>
              <a:t>https</a:t>
            </a:r>
            <a:r>
              <a:rPr lang="en-US" sz="800" dirty="0">
                <a:hlinkClick r:id="rId41"/>
              </a:rPr>
              <a:t>://austria.mid.ru/ru/russia-austria/russia/photo</a:t>
            </a:r>
            <a:r>
              <a:rPr lang="en-US" sz="800" dirty="0" smtClean="0">
                <a:hlinkClick r:id="rId41"/>
              </a:rPr>
              <a:t>/</a:t>
            </a:r>
            <a:r>
              <a:rPr lang="ru-RU" sz="800" dirty="0" smtClean="0"/>
              <a:t> </a:t>
            </a:r>
          </a:p>
          <a:p>
            <a:r>
              <a:rPr lang="en-US" sz="800" dirty="0">
                <a:hlinkClick r:id="rId42"/>
              </a:rPr>
              <a:t>https://</a:t>
            </a:r>
            <a:r>
              <a:rPr lang="en-US" sz="800" dirty="0" smtClean="0">
                <a:hlinkClick r:id="rId42"/>
              </a:rPr>
              <a:t>www.culture.ru/news/51962/khersones-tavricheskii-vernuli-muzeishikam</a:t>
            </a:r>
            <a:r>
              <a:rPr lang="ru-RU" sz="800" dirty="0" smtClean="0"/>
              <a:t> </a:t>
            </a:r>
            <a:endParaRPr lang="en-US" sz="800" dirty="0"/>
          </a:p>
          <a:p>
            <a:r>
              <a:rPr lang="en-US" sz="800" dirty="0">
                <a:hlinkClick r:id="rId43"/>
              </a:rPr>
              <a:t>https://www.liveinternet.ru/users/tantana/post123561439</a:t>
            </a:r>
            <a:r>
              <a:rPr lang="en-US" sz="800" dirty="0" smtClean="0">
                <a:hlinkClick r:id="rId43"/>
              </a:rPr>
              <a:t>/</a:t>
            </a:r>
            <a:r>
              <a:rPr lang="ru-RU" sz="800" dirty="0" smtClean="0"/>
              <a:t> </a:t>
            </a:r>
          </a:p>
          <a:p>
            <a:r>
              <a:rPr lang="en-US" sz="800" dirty="0">
                <a:hlinkClick r:id="rId44"/>
              </a:rPr>
              <a:t>http://</a:t>
            </a:r>
            <a:r>
              <a:rPr lang="en-US" sz="800" dirty="0" smtClean="0">
                <a:hlinkClick r:id="rId44"/>
              </a:rPr>
              <a:t>poexali.org/puteshestviya/muzey-zapovednik-ostrov-kizhi</a:t>
            </a:r>
            <a:r>
              <a:rPr lang="ru-RU" sz="800" dirty="0" smtClean="0"/>
              <a:t> </a:t>
            </a:r>
          </a:p>
          <a:p>
            <a:r>
              <a:rPr lang="en-US" sz="800" dirty="0">
                <a:hlinkClick r:id="rId45"/>
              </a:rPr>
              <a:t>https://skyweb.pw/dostoprimechatelnosti-sankt-peterburga</a:t>
            </a:r>
            <a:r>
              <a:rPr lang="en-US" sz="800" dirty="0" smtClean="0">
                <a:hlinkClick r:id="rId45"/>
              </a:rPr>
              <a:t>/</a:t>
            </a:r>
            <a:r>
              <a:rPr lang="ru-RU" sz="800" dirty="0" smtClean="0"/>
              <a:t> </a:t>
            </a:r>
          </a:p>
          <a:p>
            <a:r>
              <a:rPr lang="en-US" sz="800" dirty="0">
                <a:hlinkClick r:id="rId46"/>
              </a:rPr>
              <a:t>https://ru.dreamstime.com/%D1%81%D1%82%D0%BE%D0%BA%D0%BE%D0%B2%D0%B0%D1%8F-%D1%84%D0%BE%D1%82%D0%BE%D0%B3%D1%80%D0%B0%D1%84%D0%B8%D1%8F-rf-%D1%80%D0%B0%D0%BC%D0%BA%D0%B0-%</a:t>
            </a:r>
            <a:r>
              <a:rPr lang="en-US" sz="800" dirty="0" smtClean="0">
                <a:hlinkClick r:id="rId46"/>
              </a:rPr>
              <a:t>D0%BF%D0%BB%D0%B5%D0%BD%D0%BA%D0%B8-image729987</a:t>
            </a:r>
            <a:endParaRPr lang="ru-RU" sz="800" dirty="0" smtClean="0"/>
          </a:p>
          <a:p>
            <a:r>
              <a:rPr lang="en-US" sz="800" dirty="0" smtClean="0">
                <a:hlinkClick r:id="rId47"/>
              </a:rPr>
              <a:t>https</a:t>
            </a:r>
            <a:r>
              <a:rPr lang="en-US" sz="800" dirty="0">
                <a:hlinkClick r:id="rId47"/>
              </a:rPr>
              <a:t>://</a:t>
            </a:r>
            <a:r>
              <a:rPr lang="en-US" sz="800" dirty="0" smtClean="0">
                <a:hlinkClick r:id="rId47"/>
              </a:rPr>
              <a:t>radiovera.ru/hramyi-moego-goroda-hram-vozneseniya-gospodnya-v-kolomenskom.html#9a9db5bd9776c7a5a2eb1fa51235153c</a:t>
            </a:r>
            <a:r>
              <a:rPr lang="ru-RU" sz="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Источники информации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rId48" action="ppaction://hlinksldjump"/>
          </p:cNvPr>
          <p:cNvPicPr>
            <a:picLocks noChangeAspect="1"/>
          </p:cNvPicPr>
          <p:nvPr/>
        </p:nvPicPr>
        <p:blipFill rotWithShape="1"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5"/>
          <p:cNvGrpSpPr/>
          <p:nvPr/>
        </p:nvGrpSpPr>
        <p:grpSpPr>
          <a:xfrm>
            <a:off x="32" y="1643050"/>
            <a:ext cx="9144000" cy="3786214"/>
            <a:chOff x="0" y="1571612"/>
            <a:chExt cx="9144000" cy="3786214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0" y="1571612"/>
              <a:ext cx="9144000" cy="3786214"/>
              <a:chOff x="0" y="1571612"/>
              <a:chExt cx="9144000" cy="3786214"/>
            </a:xfrm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0" y="1571612"/>
                <a:ext cx="9144000" cy="37862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142844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928662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1714480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2500298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3286116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4071934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4857752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643570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6429388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7215206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8001024" y="1714488"/>
                <a:ext cx="500066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8786842" y="1714488"/>
                <a:ext cx="357158" cy="285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5" name="Прямоугольник 114"/>
            <p:cNvSpPr/>
            <p:nvPr/>
          </p:nvSpPr>
          <p:spPr>
            <a:xfrm>
              <a:off x="142844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928662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1714480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2500298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3286116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4071934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857752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5643570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6429388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7215206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8001024" y="4857760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8786842" y="4857760"/>
              <a:ext cx="357158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32" y="-16417"/>
            <a:ext cx="914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Фильм! Фильм! Фильм!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158" name="Трапеция 157"/>
          <p:cNvSpPr/>
          <p:nvPr/>
        </p:nvSpPr>
        <p:spPr>
          <a:xfrm rot="18491027">
            <a:off x="1197400" y="675764"/>
            <a:ext cx="1339875" cy="1338041"/>
          </a:xfrm>
          <a:prstGeom prst="trapezoid">
            <a:avLst>
              <a:gd name="adj" fmla="val 41218"/>
            </a:avLst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9000"/>
                </a:srgbClr>
              </a:gs>
              <a:gs pos="70000">
                <a:srgbClr val="C4D6EB">
                  <a:alpha val="48000"/>
                </a:srgbClr>
              </a:gs>
              <a:gs pos="100000">
                <a:srgbClr val="FFEBFA">
                  <a:alpha val="64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14" descr="Download Free png Drama Png (99+ images in Collection) Page 1 - DLPNG.co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7086">
            <a:off x="7132486" y="23871"/>
            <a:ext cx="2009060" cy="1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Видеосъемка свадьбы в Никополе, видеооператор на свадьбу в Никополе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668" y="5476737"/>
            <a:ext cx="1314236" cy="13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3699">
            <a:off x="185954" y="159193"/>
            <a:ext cx="1396369" cy="1078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3646" y="362902"/>
            <a:ext cx="6533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Объекты Всемирного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культурного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наследия в России</a:t>
            </a:r>
            <a:endParaRPr lang="ru-RU" sz="3600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676456" y="6381328"/>
            <a:ext cx="444247" cy="476672"/>
          </a:xfrm>
          <a:prstGeom prst="mathMultiply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280207" y="2308089"/>
            <a:ext cx="8558995" cy="2406796"/>
            <a:chOff x="1082342" y="3721335"/>
            <a:chExt cx="6991867" cy="1395343"/>
          </a:xfrm>
        </p:grpSpPr>
        <p:pic>
          <p:nvPicPr>
            <p:cNvPr id="37" name="Рисунок 2" descr="Spb_Views_from_Isaac_Cathedral_May2012_09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342" y="3726028"/>
              <a:ext cx="2200275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1" descr="https://upload.wikimedia.org/wikipedia/commons/3/38/Kishi_church_0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158" y="3726028"/>
              <a:ext cx="215265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" descr="https://upload.wikimedia.org/wikipedia/commons/1/15/Red_Square_001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350" y="3721335"/>
              <a:ext cx="2065859" cy="1377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80162" y="2355223"/>
            <a:ext cx="8983708" cy="2324374"/>
            <a:chOff x="323528" y="996360"/>
            <a:chExt cx="8590818" cy="2021297"/>
          </a:xfrm>
        </p:grpSpPr>
        <p:pic>
          <p:nvPicPr>
            <p:cNvPr id="41" name="Picture 2" descr="https://upload.wikimedia.org/wikipedia/commons/3/38/Nightly_kreml_Veliky_Novgorod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996360"/>
              <a:ext cx="2859156" cy="202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s://upload.wikimedia.org/wikipedia/commons/f/f3/%D0%9E%D1%81%D1%82%D1%80%D0%BE%D0%B2_%D0%A1%D0%BE%D0%BB%D0%BE%D0%B2%D0%B5%D1%86%D0%BA%D0%B8%D0%B9.jpg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000552"/>
              <a:ext cx="2706241" cy="2017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s://upload.wikimedia.org/wikipedia/commons/d/d9/Bogolubovo_Pokrova_na_Nerli_Cerkov.jpg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285" y="996361"/>
              <a:ext cx="2695061" cy="202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108043" y="2426755"/>
            <a:ext cx="8955827" cy="2166022"/>
            <a:chOff x="251521" y="980727"/>
            <a:chExt cx="8427911" cy="1891402"/>
          </a:xfrm>
        </p:grpSpPr>
        <p:pic>
          <p:nvPicPr>
            <p:cNvPr id="48" name="Picture 2" descr="https://upload.wikimedia.org/wikipedia/commons/8/87/Trinitylavra.jpg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980728"/>
              <a:ext cx="2664296" cy="189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ttps://upload.wikimedia.org/wikipedia/commons/4/4a/Kolomenskoe_Ascension_Church_only.jpg">
              <a:hlinkClick r:id="rId20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3848" y="980728"/>
              <a:ext cx="1791854" cy="189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https://upload.wikimedia.org/wikipedia/commons/7/72/Kazan_Kremlin_exterior_view_08-2016_img1.jpg">
              <a:hlinkClick r:id="rId2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864" y="980727"/>
              <a:ext cx="3362568" cy="189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115926" y="2421144"/>
            <a:ext cx="8955827" cy="2061406"/>
            <a:chOff x="611560" y="1455558"/>
            <a:chExt cx="8136903" cy="1730913"/>
          </a:xfrm>
        </p:grpSpPr>
        <p:pic>
          <p:nvPicPr>
            <p:cNvPr id="52" name="Picture 2" descr="https://upload.wikimedia.org/wikipedia/commons/2/2f/Ferapontovo_April_2007_0736.jpg">
              <a:hlinkClick r:id="rId24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1560" y="1458279"/>
              <a:ext cx="2929181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upload.wikimedia.org/wikipedia/commons/4/46/%D0%93%D0%BB%D0%B0%D0%B2%D0%BD%D1%8B%D0%B9_%D0%B2%D1%85%D0%BE%D0%B4_%D0%B2_%D1%86%D0%B8%D1%82%D0%B0%D0%B4%D0%B5%D0%BB%D1%8C_%D0%9D%D0%B0%D1%80%D1%8B%D0%BD-%D0%9A%D0%B0%D0%BB%D0%B0.jpg">
              <a:hlinkClick r:id="rId2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458279"/>
              <a:ext cx="2577304" cy="17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s://upload.wikimedia.org/wikipedia/commons/d/db/Russie_-_Moscou_-_Novodevichy_4.jpg">
              <a:hlinkClick r:id="rId2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370" y="1455558"/>
              <a:ext cx="2296093" cy="172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23853" y="2393408"/>
            <a:ext cx="8696326" cy="2173724"/>
            <a:chOff x="395536" y="1196752"/>
            <a:chExt cx="8016943" cy="1772553"/>
          </a:xfrm>
        </p:grpSpPr>
        <p:pic>
          <p:nvPicPr>
            <p:cNvPr id="56" name="Picture 2" descr="https://upload.wikimedia.org/wikipedia/commons/b/b8/Yaroslavl_Church_of_Elijah_the_Prophet_IMG_0764_1725.jpg">
              <a:hlinkClick r:id="rId3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96752"/>
              <a:ext cx="2753880" cy="177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s://upload.wikimedia.org/wikipedia/commons/3/3a/GoglandZ.jpg">
              <a:hlinkClick r:id="rId3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196752"/>
              <a:ext cx="2363404" cy="177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https://upload.wikimedia.org/wikipedia/commons/c/cc/%D0%91%D1%83%D0%BB%D0%B3%D0%B0%D1%80%D1%81%D0%BA%D0%BE%D0%B5_%D0%B3%D0%BE%D1%80%D0%BE%D0%B4%D0%B8%D1%89%D0%B5_4.JPG">
              <a:hlinkClick r:id="rId3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732" y="1196752"/>
              <a:ext cx="2358747" cy="176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223853" y="2325543"/>
            <a:ext cx="8750289" cy="2370292"/>
            <a:chOff x="611560" y="1556790"/>
            <a:chExt cx="8012249" cy="1990378"/>
          </a:xfrm>
        </p:grpSpPr>
        <p:pic>
          <p:nvPicPr>
            <p:cNvPr id="60" name="Picture 2" descr="https://upload.wikimedia.org/wikipedia/commons/6/6d/%D0%A3%D1%81%D0%BF%D0%B5%D0%BD%D1%81%D0%BA%D0%B8%D0%B9_%D1%81%D0%BE%D0%B1%D0%BE%D1%80_%D0%A1%D0%B2%D0%B8%D1%8F%D0%B6%D1%81%D0%BA.jpg">
              <a:hlinkClick r:id="rId36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1560" y="1556791"/>
              <a:ext cx="1558989" cy="1990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https://upload.wikimedia.org/wikipedia/commons/9/92/Pskov_asv07-2018_various29_Epiphany_Zapskovie.jpg">
              <a:hlinkClick r:id="rId3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556791"/>
              <a:ext cx="2985273" cy="1990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https://upload.wikimedia.org/wikipedia/commons/9/96/Chersonesos_columns.jpg">
              <a:hlinkClick r:id="rId4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244" y="1556790"/>
              <a:ext cx="2985565" cy="1990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806659" y="2338792"/>
            <a:ext cx="7905667" cy="2348329"/>
            <a:chOff x="1792302" y="1846469"/>
            <a:chExt cx="6719678" cy="1669120"/>
          </a:xfrm>
        </p:grpSpPr>
        <p:sp>
          <p:nvSpPr>
            <p:cNvPr id="64" name="TextBox 63"/>
            <p:cNvSpPr txBox="1"/>
            <p:nvPr/>
          </p:nvSpPr>
          <p:spPr>
            <a:xfrm>
              <a:off x="2785276" y="2109246"/>
              <a:ext cx="4032448" cy="995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ФИЛЬМ СНЯТ! </a:t>
              </a: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</a:rPr>
                <a:t>ВСЕМ СПАСИБО!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65" name="Picture 2" descr="Съемка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302" y="1846469"/>
              <a:ext cx="1282017" cy="1669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Лента Кино Png Clipart (2466x1357), Png Download"/>
            <p:cNvPicPr>
              <a:picLocks noChangeAspect="1" noChangeArrowheads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085" y="2035289"/>
              <a:ext cx="1943895" cy="106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-2863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Исторический центр Санкт-Петербурга и связанные с ним комплексы памятников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219" y="1197466"/>
            <a:ext cx="89617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Санкт-Петербург</a:t>
            </a:r>
            <a:r>
              <a:rPr lang="ru-RU" dirty="0" smtClean="0"/>
              <a:t> («Северная </a:t>
            </a:r>
            <a:r>
              <a:rPr lang="ru-RU" dirty="0"/>
              <a:t>Венеция</a:t>
            </a:r>
            <a:r>
              <a:rPr lang="ru-RU" dirty="0" smtClean="0"/>
              <a:t>»), </a:t>
            </a:r>
            <a:r>
              <a:rPr lang="ru-RU" dirty="0"/>
              <a:t>с </a:t>
            </a:r>
            <a:r>
              <a:rPr lang="ru-RU" dirty="0" smtClean="0"/>
              <a:t>его </a:t>
            </a:r>
            <a:r>
              <a:rPr lang="ru-RU" dirty="0"/>
              <a:t>множеством каналов и более чем 400 мостами, — это результат величайшего градостроительного проекта, начатого в 1703 году при Петре Великом. Город оказался тесно связанным с Октябрьской революцией 1917 года, и в 1924-1991 годах он носил имя Ленинград. В его архитектурном наследии сочетаются столь различные стили как барокко и классицизм, что можно видеть на примере Адмиралтейства, Зимнего дворца, Мраморного дворца и Эрмитажа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</a:t>
            </a:r>
            <a:r>
              <a:rPr lang="ru-RU" b="1" dirty="0" smtClean="0"/>
              <a:t>создания: </a:t>
            </a:r>
            <a:r>
              <a:rPr lang="en-US" b="1" dirty="0"/>
              <a:t>XVIII—XX </a:t>
            </a:r>
            <a:r>
              <a:rPr lang="ru-RU" b="1" dirty="0" smtClean="0"/>
              <a:t>века.</a:t>
            </a:r>
            <a:endParaRPr lang="ru-RU" b="1" dirty="0"/>
          </a:p>
          <a:p>
            <a:r>
              <a:rPr lang="ru-RU" b="1" dirty="0"/>
              <a:t>Год внесения в список Всемирного культурного </a:t>
            </a:r>
            <a:r>
              <a:rPr lang="ru-RU" b="1" dirty="0" smtClean="0"/>
              <a:t>наследия – 1990.</a:t>
            </a:r>
            <a:endParaRPr lang="ru-RU" b="1" dirty="0"/>
          </a:p>
          <a:p>
            <a:endParaRPr lang="ru-RU" b="1" i="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63"/>
            <a:ext cx="801670" cy="986671"/>
          </a:xfrm>
          <a:prstGeom prst="rect">
            <a:avLst/>
          </a:prstGeom>
        </p:spPr>
      </p:pic>
      <p:pic>
        <p:nvPicPr>
          <p:cNvPr id="1028" name="Picture 4" descr="Дворцовая площадь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86" y="3552225"/>
            <a:ext cx="4613045" cy="30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сторический центр Санкт-Петербурга и связанные с ним комплексы памятников, Росс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47" y="3675355"/>
            <a:ext cx="4675675" cy="27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285869" y="3447238"/>
            <a:ext cx="4754477" cy="32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Архитектурный ансамбль Кижского погоста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" y="0"/>
            <a:ext cx="801670" cy="9866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042" y="1200329"/>
            <a:ext cx="90529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C2E"/>
                </a:solidFill>
              </a:rPr>
              <a:t>Архитектурный ансамбль Кижского погоста </a:t>
            </a:r>
            <a:r>
              <a:rPr lang="ru-RU" dirty="0">
                <a:solidFill>
                  <a:srgbClr val="242C2E"/>
                </a:solidFill>
              </a:rPr>
              <a:t>расположен на острове Кижи Онежского озера, в Карелии. Здесь можно увидеть две деревянные церкви XVIII века, а также восьмигранную колокольню, построенную из дерева в 1862 году. Эти необычные сооружения, являющиеся вершиной плотницкого мастерства, представляют собой образец древнего церковного прихода и гармонично сочетаются с окружающим природным ландшафтом</a:t>
            </a:r>
            <a:r>
              <a:rPr lang="ru-RU" dirty="0" smtClean="0">
                <a:solidFill>
                  <a:srgbClr val="242C2E"/>
                </a:solidFill>
              </a:rPr>
              <a:t>.</a:t>
            </a:r>
          </a:p>
          <a:p>
            <a:r>
              <a:rPr lang="ru-RU" b="1" dirty="0">
                <a:solidFill>
                  <a:srgbClr val="242C2E"/>
                </a:solidFill>
              </a:rPr>
              <a:t>Время создания: </a:t>
            </a:r>
            <a:r>
              <a:rPr lang="en-US" b="1" dirty="0">
                <a:solidFill>
                  <a:srgbClr val="242C2E"/>
                </a:solidFill>
              </a:rPr>
              <a:t>XVIII—XIX </a:t>
            </a:r>
            <a:r>
              <a:rPr lang="ru-RU" b="1" dirty="0" smtClean="0">
                <a:solidFill>
                  <a:srgbClr val="242C2E"/>
                </a:solidFill>
              </a:rPr>
              <a:t>века.</a:t>
            </a:r>
          </a:p>
          <a:p>
            <a:r>
              <a:rPr lang="ru-RU" b="1" dirty="0" smtClean="0">
                <a:solidFill>
                  <a:srgbClr val="242C2E"/>
                </a:solidFill>
              </a:rPr>
              <a:t>Год </a:t>
            </a:r>
            <a:r>
              <a:rPr lang="ru-RU" b="1" dirty="0">
                <a:solidFill>
                  <a:srgbClr val="242C2E"/>
                </a:solidFill>
              </a:rPr>
              <a:t>внесения в список Всемирного культурного наследия – 1990.</a:t>
            </a:r>
          </a:p>
          <a:p>
            <a:endParaRPr lang="ru-RU" i="0" dirty="0">
              <a:solidFill>
                <a:srgbClr val="242C2E"/>
              </a:solidFill>
              <a:effectLst/>
            </a:endParaRPr>
          </a:p>
        </p:txBody>
      </p:sp>
      <p:pic>
        <p:nvPicPr>
          <p:cNvPr id="1028" name="Picture 4" descr="http://poexali.org/static/image/_u/system/images/%D0%B2%D0%B8%D0%B7%D0%B8%D1%82%20%D1%86%D0%B5%D0%BD%D1%82%D1%80/Putehestviya-24032017-1359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55" y="3521891"/>
            <a:ext cx="4594452" cy="29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rina-tour.ru/upload/iblock/5f8/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5546"/>
          <a:stretch/>
        </p:blipFill>
        <p:spPr bwMode="auto">
          <a:xfrm>
            <a:off x="2155936" y="3804379"/>
            <a:ext cx="4687288" cy="26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122342" y="3521891"/>
            <a:ext cx="4754477" cy="32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Московский Кремль и Красная площадь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217" y="1166184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42C2E"/>
                </a:solidFill>
              </a:rPr>
              <a:t>Московский Кремль и Красная площадь </a:t>
            </a:r>
            <a:r>
              <a:rPr lang="ru-RU" dirty="0" smtClean="0">
                <a:solidFill>
                  <a:srgbClr val="242C2E"/>
                </a:solidFill>
              </a:rPr>
              <a:t>- это </a:t>
            </a:r>
            <a:r>
              <a:rPr lang="ru-RU" dirty="0">
                <a:solidFill>
                  <a:srgbClr val="242C2E"/>
                </a:solidFill>
              </a:rPr>
              <a:t>место неразрывно связано с наиболее важными историческими и политическими событиями в жизни России. Начиная с XIII века Московский Кремль, созданный в период с XIV по XVII век выдающимися русскими и иностранными зодчими, являлся великокняжеской, а затем и царской резиденцией, а также религиозным центром. На Красной площади, раскинувшейся у стен Кремля, возвышается собор Василия Блаженного — подлинный шедевр русской православной архитектуры</a:t>
            </a:r>
            <a:r>
              <a:rPr lang="ru-RU" dirty="0" smtClean="0">
                <a:solidFill>
                  <a:srgbClr val="242C2E"/>
                </a:solidFill>
              </a:rPr>
              <a:t>.</a:t>
            </a:r>
          </a:p>
          <a:p>
            <a:r>
              <a:rPr lang="ru-RU" b="1" dirty="0">
                <a:solidFill>
                  <a:srgbClr val="242C2E"/>
                </a:solidFill>
              </a:rPr>
              <a:t>Время создания: </a:t>
            </a:r>
            <a:r>
              <a:rPr lang="en-US" b="1" dirty="0">
                <a:solidFill>
                  <a:srgbClr val="242C2E"/>
                </a:solidFill>
              </a:rPr>
              <a:t>XIII—XVII </a:t>
            </a:r>
            <a:r>
              <a:rPr lang="ru-RU" b="1" dirty="0" smtClean="0">
                <a:solidFill>
                  <a:srgbClr val="242C2E"/>
                </a:solidFill>
              </a:rPr>
              <a:t>века.</a:t>
            </a:r>
          </a:p>
          <a:p>
            <a:r>
              <a:rPr lang="ru-RU" b="1" dirty="0" smtClean="0">
                <a:solidFill>
                  <a:srgbClr val="242C2E"/>
                </a:solidFill>
              </a:rPr>
              <a:t>Год </a:t>
            </a:r>
            <a:r>
              <a:rPr lang="ru-RU" b="1" dirty="0">
                <a:solidFill>
                  <a:srgbClr val="242C2E"/>
                </a:solidFill>
              </a:rPr>
              <a:t>внесения в список Всемирного культурного наследия – 1990.</a:t>
            </a:r>
          </a:p>
          <a:p>
            <a:endParaRPr lang="ru-RU" i="0" dirty="0">
              <a:solidFill>
                <a:srgbClr val="242C2E"/>
              </a:solidFill>
              <a:effectLst/>
            </a:endParaRPr>
          </a:p>
        </p:txBody>
      </p:sp>
      <p:pic>
        <p:nvPicPr>
          <p:cNvPr id="3074" name="Picture 2" descr="https://krasivijmir.ru/wp-content/uploads/2013/04/kreml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523" y="3815226"/>
            <a:ext cx="4473718" cy="28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расная площадь в Москв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524" y="3720158"/>
            <a:ext cx="4473717" cy="30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232177" y="3720158"/>
            <a:ext cx="4554947" cy="30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Исторические памятники Новгорода и окрестностей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18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Новгород</a:t>
            </a:r>
            <a:r>
              <a:rPr lang="ru-RU" dirty="0"/>
              <a:t>, выгодно располагаясь на древнем торговом пути между Средней Азией и Северной Европой, был в IX веке первой столицей России, центром православной духовности и русской архитектуры. Его средневековые памятники, церкви и монастыри, а также фрески Феофана Грека (учителя Андрея Рублёва), датируемые XIV веком, наглядно иллюстрируют выдающийся уровень архитектурного и художественного творчества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XI—XVII </a:t>
            </a:r>
            <a:r>
              <a:rPr lang="ru-RU" b="1" dirty="0"/>
              <a:t>века.</a:t>
            </a:r>
          </a:p>
          <a:p>
            <a:r>
              <a:rPr lang="ru-RU" b="1" dirty="0"/>
              <a:t>Год внесения в список Всемирного культурного наследия – </a:t>
            </a:r>
            <a:r>
              <a:rPr lang="ru-RU" b="1" dirty="0" smtClean="0"/>
              <a:t>1992.</a:t>
            </a:r>
            <a:endParaRPr lang="ru-RU" b="1" dirty="0"/>
          </a:p>
          <a:p>
            <a:endParaRPr lang="ru-RU" dirty="0"/>
          </a:p>
        </p:txBody>
      </p:sp>
      <p:pic>
        <p:nvPicPr>
          <p:cNvPr id="4098" name="Picture 2" descr="Россия. Новгородский детинец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748" y="328498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оссия. Новгородский детинец. Софийский собо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43" b="3577"/>
          <a:stretch/>
        </p:blipFill>
        <p:spPr bwMode="auto">
          <a:xfrm>
            <a:off x="2316778" y="3440761"/>
            <a:ext cx="4464282" cy="3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258522" y="3158553"/>
            <a:ext cx="4554947" cy="36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1670" cy="986671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424" y="6093296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Культурный и исторический ансамбль «Соловецкие острова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»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80" y="1200329"/>
            <a:ext cx="88695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Соловецкий архипелаг</a:t>
            </a:r>
            <a:r>
              <a:rPr lang="ru-RU" dirty="0"/>
              <a:t>, располагающийся в западной части Белого моря, состоит из 6 островов общей площадью более 300 км². Они были заселены в V веке до н.э., однако самые первые свидетельства пребывания здесь человека относятся к </a:t>
            </a:r>
            <a:r>
              <a:rPr lang="ru-RU" dirty="0" smtClean="0"/>
              <a:t>3-2-му </a:t>
            </a:r>
            <a:r>
              <a:rPr lang="ru-RU" dirty="0"/>
              <a:t>тысячелетиям до н.э. Острова, начиная с XV века, стали местом создания и активного развития крупнейшего на Русском Севере монастыря. Здесь также расположены несколько церквей XVI-XIX веков</a:t>
            </a:r>
            <a:r>
              <a:rPr lang="ru-RU" dirty="0" smtClean="0"/>
              <a:t>.</a:t>
            </a:r>
          </a:p>
          <a:p>
            <a:r>
              <a:rPr lang="ru-RU" b="1" dirty="0"/>
              <a:t>Время создания: </a:t>
            </a:r>
            <a:r>
              <a:rPr lang="en-US" b="1" dirty="0"/>
              <a:t>XVI—XVII </a:t>
            </a:r>
            <a:r>
              <a:rPr lang="ru-RU" b="1" dirty="0" smtClean="0"/>
              <a:t>века.</a:t>
            </a:r>
          </a:p>
          <a:p>
            <a:r>
              <a:rPr lang="ru-RU" b="1" dirty="0" smtClean="0"/>
              <a:t>Год </a:t>
            </a:r>
            <a:r>
              <a:rPr lang="ru-RU" b="1" dirty="0"/>
              <a:t>внесения в список Всемирного культурного наследия – </a:t>
            </a:r>
            <a:r>
              <a:rPr lang="ru-RU" b="1" dirty="0" smtClean="0"/>
              <a:t>1992.</a:t>
            </a:r>
            <a:endParaRPr lang="ru-RU" b="1" dirty="0"/>
          </a:p>
          <a:p>
            <a:endParaRPr lang="ru-RU" dirty="0"/>
          </a:p>
        </p:txBody>
      </p:sp>
      <p:pic>
        <p:nvPicPr>
          <p:cNvPr id="5124" name="Picture 4" descr="Ансамбль Соловецкого монастыря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5105" y="3581473"/>
            <a:ext cx="4688042" cy="30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f/f8/%D0%A1%D0%BE%D0%BB%D0%BE%D0%B2%D0%B5%D1%86%D0%BA%D0%B8%D0%B9_%D0%BC%D0%BE%D0%BD%D0%B0%D1%81%D1%82%D1%8B%D1%80%D1%8C.jpg/1024px-%D0%A1%D0%BE%D0%BB%D0%BE%D0%B2%D0%B5%D1%86%D0%BA%D0%B8%D0%B9_%D0%BC%D0%BE%D0%BD%D0%B0%D1%81%D1%82%D1%8B%D1%80%D1%8C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70"/>
          <a:stretch/>
        </p:blipFill>
        <p:spPr bwMode="auto">
          <a:xfrm>
            <a:off x="2134717" y="3581473"/>
            <a:ext cx="4790034" cy="28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5001" r="33058" b="30400"/>
          <a:stretch/>
        </p:blipFill>
        <p:spPr>
          <a:xfrm>
            <a:off x="2085450" y="3517499"/>
            <a:ext cx="4888568" cy="31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1948</Words>
  <Application>Microsoft Office PowerPoint</Application>
  <PresentationFormat>Экран (4:3)</PresentationFormat>
  <Paragraphs>159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Объекты Всемирного культурного наследия в РФ</dc:title>
  <dc:creator>КЕВ</dc:creator>
  <cp:lastModifiedBy>777</cp:lastModifiedBy>
  <cp:revision>225</cp:revision>
  <dcterms:created xsi:type="dcterms:W3CDTF">2010-11-27T11:40:44Z</dcterms:created>
  <dcterms:modified xsi:type="dcterms:W3CDTF">2024-10-12T17:00:51Z</dcterms:modified>
</cp:coreProperties>
</file>